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57" r:id="rId3"/>
    <p:sldId id="261" r:id="rId4"/>
    <p:sldId id="271" r:id="rId5"/>
    <p:sldId id="268" r:id="rId6"/>
    <p:sldId id="273" r:id="rId7"/>
    <p:sldId id="270" r:id="rId8"/>
    <p:sldId id="260" r:id="rId9"/>
    <p:sldId id="274" r:id="rId10"/>
    <p:sldId id="275" r:id="rId11"/>
    <p:sldId id="337" r:id="rId12"/>
    <p:sldId id="393" r:id="rId13"/>
    <p:sldId id="276" r:id="rId14"/>
    <p:sldId id="399" r:id="rId15"/>
    <p:sldId id="395" r:id="rId16"/>
    <p:sldId id="401" r:id="rId17"/>
    <p:sldId id="402" r:id="rId18"/>
    <p:sldId id="406" r:id="rId19"/>
    <p:sldId id="400" r:id="rId20"/>
    <p:sldId id="408" r:id="rId21"/>
    <p:sldId id="272" r:id="rId22"/>
    <p:sldId id="259" r:id="rId23"/>
    <p:sldId id="263" r:id="rId24"/>
    <p:sldId id="409" r:id="rId25"/>
    <p:sldId id="404" r:id="rId26"/>
    <p:sldId id="40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D0D2"/>
    <a:srgbClr val="286D9F"/>
    <a:srgbClr val="2F3B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94" autoAdjust="0"/>
    <p:restoredTop sz="95770" autoAdjust="0"/>
  </p:normalViewPr>
  <p:slideViewPr>
    <p:cSldViewPr snapToGrid="0">
      <p:cViewPr>
        <p:scale>
          <a:sx n="100" d="100"/>
          <a:sy n="100" d="100"/>
        </p:scale>
        <p:origin x="1278" y="600"/>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E2D6B3-B9C1-4BBB-B936-E2F80C50C3B9}"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70F1F14-813B-4C71-B1CE-3C7B60723EF3}">
      <dgm:prSet phldrT="[Text]" custT="1"/>
      <dgm:spPr/>
      <dgm:t>
        <a:bodyPr/>
        <a:lstStyle/>
        <a:p>
          <a:r>
            <a:rPr lang="en-US" sz="2100" dirty="0"/>
            <a:t>1</a:t>
          </a:r>
          <a:r>
            <a:rPr lang="en-US" sz="2100" baseline="30000" dirty="0"/>
            <a:t>st</a:t>
          </a:r>
          <a:br>
            <a:rPr lang="en-US" sz="2100" dirty="0"/>
          </a:br>
          <a:r>
            <a:rPr lang="en-US" sz="1400" dirty="0"/>
            <a:t>1760-1840</a:t>
          </a:r>
          <a:endParaRPr lang="en-US" sz="2100" dirty="0"/>
        </a:p>
      </dgm:t>
    </dgm:pt>
    <dgm:pt modelId="{F041FF58-0697-43D7-8893-15868030A375}" type="parTrans" cxnId="{B5A553FA-3923-4AFD-AE1B-225200D2AD0D}">
      <dgm:prSet/>
      <dgm:spPr/>
      <dgm:t>
        <a:bodyPr/>
        <a:lstStyle/>
        <a:p>
          <a:endParaRPr lang="en-US"/>
        </a:p>
      </dgm:t>
    </dgm:pt>
    <dgm:pt modelId="{166F2D78-2D40-4F57-BBFE-933276B9B856}" type="sibTrans" cxnId="{B5A553FA-3923-4AFD-AE1B-225200D2AD0D}">
      <dgm:prSet/>
      <dgm:spPr/>
      <dgm:t>
        <a:bodyPr/>
        <a:lstStyle/>
        <a:p>
          <a:endParaRPr lang="en-US"/>
        </a:p>
      </dgm:t>
    </dgm:pt>
    <dgm:pt modelId="{C2CD60E8-7A25-447D-B7E2-DEC52ED591E0}">
      <dgm:prSet phldrT="[Text]" custT="1"/>
      <dgm:spPr/>
      <dgm:t>
        <a:bodyPr/>
        <a:lstStyle/>
        <a:p>
          <a:r>
            <a:rPr lang="en-US" sz="2400" dirty="0"/>
            <a:t>2</a:t>
          </a:r>
          <a:r>
            <a:rPr lang="en-US" sz="2400" baseline="30000" dirty="0"/>
            <a:t>nd</a:t>
          </a:r>
          <a:br>
            <a:rPr lang="en-US" sz="2400" dirty="0"/>
          </a:br>
          <a:r>
            <a:rPr lang="en-US" sz="1400" dirty="0"/>
            <a:t>1870-1914</a:t>
          </a:r>
        </a:p>
      </dgm:t>
    </dgm:pt>
    <dgm:pt modelId="{7723E0FB-E995-4156-AD38-E735AFF9AC4C}" type="parTrans" cxnId="{414B467E-75A0-4EEF-8312-7696B93B0777}">
      <dgm:prSet/>
      <dgm:spPr/>
      <dgm:t>
        <a:bodyPr/>
        <a:lstStyle/>
        <a:p>
          <a:endParaRPr lang="en-US"/>
        </a:p>
      </dgm:t>
    </dgm:pt>
    <dgm:pt modelId="{FB37C664-8AAE-4E2F-AC4B-9EA6358E034C}" type="sibTrans" cxnId="{414B467E-75A0-4EEF-8312-7696B93B0777}">
      <dgm:prSet/>
      <dgm:spPr/>
      <dgm:t>
        <a:bodyPr/>
        <a:lstStyle/>
        <a:p>
          <a:endParaRPr lang="en-US"/>
        </a:p>
      </dgm:t>
    </dgm:pt>
    <dgm:pt modelId="{72C75298-C477-40AA-A79D-5CD76E51D3EB}">
      <dgm:prSet phldrT="[Text]" custT="1"/>
      <dgm:spPr/>
      <dgm:t>
        <a:bodyPr/>
        <a:lstStyle/>
        <a:p>
          <a:r>
            <a:rPr lang="en-US" sz="2100" dirty="0"/>
            <a:t>3</a:t>
          </a:r>
          <a:r>
            <a:rPr lang="en-US" sz="2100" baseline="30000" dirty="0"/>
            <a:t>rd</a:t>
          </a:r>
          <a:br>
            <a:rPr lang="en-US" sz="2100" dirty="0"/>
          </a:br>
          <a:r>
            <a:rPr lang="en-US" sz="1400" dirty="0"/>
            <a:t>1950-2000</a:t>
          </a:r>
        </a:p>
      </dgm:t>
    </dgm:pt>
    <dgm:pt modelId="{78963928-328B-49F8-A5CE-CF0438E27DDB}" type="parTrans" cxnId="{160C55A2-CC5D-4AEA-AEA4-15C4F66944C2}">
      <dgm:prSet/>
      <dgm:spPr/>
      <dgm:t>
        <a:bodyPr/>
        <a:lstStyle/>
        <a:p>
          <a:endParaRPr lang="en-US"/>
        </a:p>
      </dgm:t>
    </dgm:pt>
    <dgm:pt modelId="{B7120D13-0A7B-46F8-8DE6-564E2D743D59}" type="sibTrans" cxnId="{160C55A2-CC5D-4AEA-AEA4-15C4F66944C2}">
      <dgm:prSet/>
      <dgm:spPr/>
      <dgm:t>
        <a:bodyPr/>
        <a:lstStyle/>
        <a:p>
          <a:endParaRPr lang="en-US"/>
        </a:p>
      </dgm:t>
    </dgm:pt>
    <dgm:pt modelId="{2100509F-C3FE-4F43-97DB-B8F6C1634C44}">
      <dgm:prSet phldrT="[Text]" custT="1"/>
      <dgm:spPr/>
      <dgm:t>
        <a:bodyPr/>
        <a:lstStyle/>
        <a:p>
          <a:r>
            <a:rPr lang="en-US" sz="2400" dirty="0"/>
            <a:t>4</a:t>
          </a:r>
          <a:r>
            <a:rPr lang="en-US" sz="2400" baseline="30000" dirty="0"/>
            <a:t>th</a:t>
          </a:r>
          <a:br>
            <a:rPr lang="en-US" sz="2400" dirty="0"/>
          </a:br>
          <a:r>
            <a:rPr lang="en-US" sz="1400" dirty="0"/>
            <a:t>Now</a:t>
          </a:r>
        </a:p>
      </dgm:t>
    </dgm:pt>
    <dgm:pt modelId="{AB4BCDDF-C7C2-46F5-BB3F-1C31F882AB8F}" type="parTrans" cxnId="{3793DC29-66C0-42B9-98E0-0F3DF75D82CE}">
      <dgm:prSet/>
      <dgm:spPr/>
      <dgm:t>
        <a:bodyPr/>
        <a:lstStyle/>
        <a:p>
          <a:endParaRPr lang="en-US"/>
        </a:p>
      </dgm:t>
    </dgm:pt>
    <dgm:pt modelId="{32262582-3AE8-457B-95F1-0AB219B73023}" type="sibTrans" cxnId="{3793DC29-66C0-42B9-98E0-0F3DF75D82CE}">
      <dgm:prSet/>
      <dgm:spPr/>
      <dgm:t>
        <a:bodyPr/>
        <a:lstStyle/>
        <a:p>
          <a:endParaRPr lang="en-US"/>
        </a:p>
      </dgm:t>
    </dgm:pt>
    <dgm:pt modelId="{E3E6499A-B725-4789-9789-2091265FF031}" type="pres">
      <dgm:prSet presAssocID="{72E2D6B3-B9C1-4BBB-B936-E2F80C50C3B9}" presName="Name0" presStyleCnt="0">
        <dgm:presLayoutVars>
          <dgm:dir/>
          <dgm:animLvl val="lvl"/>
          <dgm:resizeHandles val="exact"/>
        </dgm:presLayoutVars>
      </dgm:prSet>
      <dgm:spPr/>
    </dgm:pt>
    <dgm:pt modelId="{0B6C66BC-6184-46DB-B259-8DC0CC46052A}" type="pres">
      <dgm:prSet presAssocID="{B70F1F14-813B-4C71-B1CE-3C7B60723EF3}" presName="parTxOnly" presStyleLbl="node1" presStyleIdx="0" presStyleCnt="4">
        <dgm:presLayoutVars>
          <dgm:chMax val="0"/>
          <dgm:chPref val="0"/>
          <dgm:bulletEnabled val="1"/>
        </dgm:presLayoutVars>
      </dgm:prSet>
      <dgm:spPr/>
    </dgm:pt>
    <dgm:pt modelId="{735C8DFE-D494-4C69-AD1E-D84E3A3B7CB5}" type="pres">
      <dgm:prSet presAssocID="{166F2D78-2D40-4F57-BBFE-933276B9B856}" presName="parTxOnlySpace" presStyleCnt="0"/>
      <dgm:spPr/>
    </dgm:pt>
    <dgm:pt modelId="{C38EF17F-F85F-4DF8-9EA2-406BBBF38989}" type="pres">
      <dgm:prSet presAssocID="{C2CD60E8-7A25-447D-B7E2-DEC52ED591E0}" presName="parTxOnly" presStyleLbl="node1" presStyleIdx="1" presStyleCnt="4">
        <dgm:presLayoutVars>
          <dgm:chMax val="0"/>
          <dgm:chPref val="0"/>
          <dgm:bulletEnabled val="1"/>
        </dgm:presLayoutVars>
      </dgm:prSet>
      <dgm:spPr/>
    </dgm:pt>
    <dgm:pt modelId="{997DE96E-7709-46C2-9CA6-CFDF487B8A92}" type="pres">
      <dgm:prSet presAssocID="{FB37C664-8AAE-4E2F-AC4B-9EA6358E034C}" presName="parTxOnlySpace" presStyleCnt="0"/>
      <dgm:spPr/>
    </dgm:pt>
    <dgm:pt modelId="{334BE899-6D00-4FE2-A889-69C4E60133FB}" type="pres">
      <dgm:prSet presAssocID="{72C75298-C477-40AA-A79D-5CD76E51D3EB}" presName="parTxOnly" presStyleLbl="node1" presStyleIdx="2" presStyleCnt="4">
        <dgm:presLayoutVars>
          <dgm:chMax val="0"/>
          <dgm:chPref val="0"/>
          <dgm:bulletEnabled val="1"/>
        </dgm:presLayoutVars>
      </dgm:prSet>
      <dgm:spPr/>
    </dgm:pt>
    <dgm:pt modelId="{6834EF69-33D5-4476-BAC1-5F6F2D6CEA3A}" type="pres">
      <dgm:prSet presAssocID="{B7120D13-0A7B-46F8-8DE6-564E2D743D59}" presName="parTxOnlySpace" presStyleCnt="0"/>
      <dgm:spPr/>
    </dgm:pt>
    <dgm:pt modelId="{9B527903-40A1-426E-93DD-885F6B959A9E}" type="pres">
      <dgm:prSet presAssocID="{2100509F-C3FE-4F43-97DB-B8F6C1634C44}" presName="parTxOnly" presStyleLbl="node1" presStyleIdx="3" presStyleCnt="4">
        <dgm:presLayoutVars>
          <dgm:chMax val="0"/>
          <dgm:chPref val="0"/>
          <dgm:bulletEnabled val="1"/>
        </dgm:presLayoutVars>
      </dgm:prSet>
      <dgm:spPr/>
    </dgm:pt>
  </dgm:ptLst>
  <dgm:cxnLst>
    <dgm:cxn modelId="{7BD8DD04-B8FD-47D1-B4C4-5C64D765C492}" type="presOf" srcId="{C2CD60E8-7A25-447D-B7E2-DEC52ED591E0}" destId="{C38EF17F-F85F-4DF8-9EA2-406BBBF38989}" srcOrd="0" destOrd="0" presId="urn:microsoft.com/office/officeart/2005/8/layout/chevron1"/>
    <dgm:cxn modelId="{3793DC29-66C0-42B9-98E0-0F3DF75D82CE}" srcId="{72E2D6B3-B9C1-4BBB-B936-E2F80C50C3B9}" destId="{2100509F-C3FE-4F43-97DB-B8F6C1634C44}" srcOrd="3" destOrd="0" parTransId="{AB4BCDDF-C7C2-46F5-BB3F-1C31F882AB8F}" sibTransId="{32262582-3AE8-457B-95F1-0AB219B73023}"/>
    <dgm:cxn modelId="{6CE8EB78-9D8B-4E90-BEF9-DDA5B2E575BE}" type="presOf" srcId="{72C75298-C477-40AA-A79D-5CD76E51D3EB}" destId="{334BE899-6D00-4FE2-A889-69C4E60133FB}" srcOrd="0" destOrd="0" presId="urn:microsoft.com/office/officeart/2005/8/layout/chevron1"/>
    <dgm:cxn modelId="{414B467E-75A0-4EEF-8312-7696B93B0777}" srcId="{72E2D6B3-B9C1-4BBB-B936-E2F80C50C3B9}" destId="{C2CD60E8-7A25-447D-B7E2-DEC52ED591E0}" srcOrd="1" destOrd="0" parTransId="{7723E0FB-E995-4156-AD38-E735AFF9AC4C}" sibTransId="{FB37C664-8AAE-4E2F-AC4B-9EA6358E034C}"/>
    <dgm:cxn modelId="{2BD71286-4CAD-4EFF-B005-48B53C29D355}" type="presOf" srcId="{2100509F-C3FE-4F43-97DB-B8F6C1634C44}" destId="{9B527903-40A1-426E-93DD-885F6B959A9E}" srcOrd="0" destOrd="0" presId="urn:microsoft.com/office/officeart/2005/8/layout/chevron1"/>
    <dgm:cxn modelId="{160C55A2-CC5D-4AEA-AEA4-15C4F66944C2}" srcId="{72E2D6B3-B9C1-4BBB-B936-E2F80C50C3B9}" destId="{72C75298-C477-40AA-A79D-5CD76E51D3EB}" srcOrd="2" destOrd="0" parTransId="{78963928-328B-49F8-A5CE-CF0438E27DDB}" sibTransId="{B7120D13-0A7B-46F8-8DE6-564E2D743D59}"/>
    <dgm:cxn modelId="{A32FBDD4-84C4-456C-AF8C-DE81FCA8BC3D}" type="presOf" srcId="{72E2D6B3-B9C1-4BBB-B936-E2F80C50C3B9}" destId="{E3E6499A-B725-4789-9789-2091265FF031}" srcOrd="0" destOrd="0" presId="urn:microsoft.com/office/officeart/2005/8/layout/chevron1"/>
    <dgm:cxn modelId="{5E0564DC-99A5-4598-809B-E484DD6CA280}" type="presOf" srcId="{B70F1F14-813B-4C71-B1CE-3C7B60723EF3}" destId="{0B6C66BC-6184-46DB-B259-8DC0CC46052A}" srcOrd="0" destOrd="0" presId="urn:microsoft.com/office/officeart/2005/8/layout/chevron1"/>
    <dgm:cxn modelId="{B5A553FA-3923-4AFD-AE1B-225200D2AD0D}" srcId="{72E2D6B3-B9C1-4BBB-B936-E2F80C50C3B9}" destId="{B70F1F14-813B-4C71-B1CE-3C7B60723EF3}" srcOrd="0" destOrd="0" parTransId="{F041FF58-0697-43D7-8893-15868030A375}" sibTransId="{166F2D78-2D40-4F57-BBFE-933276B9B856}"/>
    <dgm:cxn modelId="{557F31FA-25A7-4694-80DB-F35D19C872F1}" type="presParOf" srcId="{E3E6499A-B725-4789-9789-2091265FF031}" destId="{0B6C66BC-6184-46DB-B259-8DC0CC46052A}" srcOrd="0" destOrd="0" presId="urn:microsoft.com/office/officeart/2005/8/layout/chevron1"/>
    <dgm:cxn modelId="{6AA33F1E-0EA3-42D8-BB6C-28A9A0F15682}" type="presParOf" srcId="{E3E6499A-B725-4789-9789-2091265FF031}" destId="{735C8DFE-D494-4C69-AD1E-D84E3A3B7CB5}" srcOrd="1" destOrd="0" presId="urn:microsoft.com/office/officeart/2005/8/layout/chevron1"/>
    <dgm:cxn modelId="{8CCA1CFC-05D9-47D2-BBE1-5611EEA8AF90}" type="presParOf" srcId="{E3E6499A-B725-4789-9789-2091265FF031}" destId="{C38EF17F-F85F-4DF8-9EA2-406BBBF38989}" srcOrd="2" destOrd="0" presId="urn:microsoft.com/office/officeart/2005/8/layout/chevron1"/>
    <dgm:cxn modelId="{6A6EF555-9F24-4A92-8D51-046BC774D2A7}" type="presParOf" srcId="{E3E6499A-B725-4789-9789-2091265FF031}" destId="{997DE96E-7709-46C2-9CA6-CFDF487B8A92}" srcOrd="3" destOrd="0" presId="urn:microsoft.com/office/officeart/2005/8/layout/chevron1"/>
    <dgm:cxn modelId="{CDE6BDE8-0C84-41B7-B7F6-4DDFC8C145BC}" type="presParOf" srcId="{E3E6499A-B725-4789-9789-2091265FF031}" destId="{334BE899-6D00-4FE2-A889-69C4E60133FB}" srcOrd="4" destOrd="0" presId="urn:microsoft.com/office/officeart/2005/8/layout/chevron1"/>
    <dgm:cxn modelId="{4A55CBDF-C597-479B-997E-B21B83F76EAC}" type="presParOf" srcId="{E3E6499A-B725-4789-9789-2091265FF031}" destId="{6834EF69-33D5-4476-BAC1-5F6F2D6CEA3A}" srcOrd="5" destOrd="0" presId="urn:microsoft.com/office/officeart/2005/8/layout/chevron1"/>
    <dgm:cxn modelId="{3E283A97-CF60-4D67-AFA5-0136CB131E52}" type="presParOf" srcId="{E3E6499A-B725-4789-9789-2091265FF031}" destId="{9B527903-40A1-426E-93DD-885F6B959A9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C66BC-6184-46DB-B259-8DC0CC46052A}">
      <dsp:nvSpPr>
        <dsp:cNvPr id="0" name=""/>
        <dsp:cNvSpPr/>
      </dsp:nvSpPr>
      <dsp:spPr>
        <a:xfrm>
          <a:off x="3987" y="919272"/>
          <a:ext cx="2321172" cy="928468"/>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1</a:t>
          </a:r>
          <a:r>
            <a:rPr lang="en-US" sz="2100" kern="1200" baseline="30000" dirty="0"/>
            <a:t>st</a:t>
          </a:r>
          <a:br>
            <a:rPr lang="en-US" sz="2100" kern="1200" dirty="0"/>
          </a:br>
          <a:r>
            <a:rPr lang="en-US" sz="1400" kern="1200" dirty="0"/>
            <a:t>1760-1840</a:t>
          </a:r>
          <a:endParaRPr lang="en-US" sz="2100" kern="1200" dirty="0"/>
        </a:p>
      </dsp:txBody>
      <dsp:txXfrm>
        <a:off x="468221" y="919272"/>
        <a:ext cx="1392704" cy="928468"/>
      </dsp:txXfrm>
    </dsp:sp>
    <dsp:sp modelId="{C38EF17F-F85F-4DF8-9EA2-406BBBF38989}">
      <dsp:nvSpPr>
        <dsp:cNvPr id="0" name=""/>
        <dsp:cNvSpPr/>
      </dsp:nvSpPr>
      <dsp:spPr>
        <a:xfrm>
          <a:off x="2093042" y="919272"/>
          <a:ext cx="2321172" cy="928468"/>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t>2</a:t>
          </a:r>
          <a:r>
            <a:rPr lang="en-US" sz="2400" kern="1200" baseline="30000" dirty="0"/>
            <a:t>nd</a:t>
          </a:r>
          <a:br>
            <a:rPr lang="en-US" sz="2400" kern="1200" dirty="0"/>
          </a:br>
          <a:r>
            <a:rPr lang="en-US" sz="1400" kern="1200" dirty="0"/>
            <a:t>1870-1914</a:t>
          </a:r>
        </a:p>
      </dsp:txBody>
      <dsp:txXfrm>
        <a:off x="2557276" y="919272"/>
        <a:ext cx="1392704" cy="928468"/>
      </dsp:txXfrm>
    </dsp:sp>
    <dsp:sp modelId="{334BE899-6D00-4FE2-A889-69C4E60133FB}">
      <dsp:nvSpPr>
        <dsp:cNvPr id="0" name=""/>
        <dsp:cNvSpPr/>
      </dsp:nvSpPr>
      <dsp:spPr>
        <a:xfrm>
          <a:off x="4182097" y="919272"/>
          <a:ext cx="2321172" cy="928468"/>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3</a:t>
          </a:r>
          <a:r>
            <a:rPr lang="en-US" sz="2100" kern="1200" baseline="30000" dirty="0"/>
            <a:t>rd</a:t>
          </a:r>
          <a:br>
            <a:rPr lang="en-US" sz="2100" kern="1200" dirty="0"/>
          </a:br>
          <a:r>
            <a:rPr lang="en-US" sz="1400" kern="1200" dirty="0"/>
            <a:t>1950-2000</a:t>
          </a:r>
        </a:p>
      </dsp:txBody>
      <dsp:txXfrm>
        <a:off x="4646331" y="919272"/>
        <a:ext cx="1392704" cy="928468"/>
      </dsp:txXfrm>
    </dsp:sp>
    <dsp:sp modelId="{9B527903-40A1-426E-93DD-885F6B959A9E}">
      <dsp:nvSpPr>
        <dsp:cNvPr id="0" name=""/>
        <dsp:cNvSpPr/>
      </dsp:nvSpPr>
      <dsp:spPr>
        <a:xfrm>
          <a:off x="6271152" y="919272"/>
          <a:ext cx="2321172" cy="928468"/>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t>4</a:t>
          </a:r>
          <a:r>
            <a:rPr lang="en-US" sz="2400" kern="1200" baseline="30000" dirty="0"/>
            <a:t>th</a:t>
          </a:r>
          <a:br>
            <a:rPr lang="en-US" sz="2400" kern="1200" dirty="0"/>
          </a:br>
          <a:r>
            <a:rPr lang="en-US" sz="1400" kern="1200" dirty="0"/>
            <a:t>Now</a:t>
          </a:r>
        </a:p>
      </dsp:txBody>
      <dsp:txXfrm>
        <a:off x="6735386" y="919272"/>
        <a:ext cx="1392704" cy="92846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CE75A5-F8A4-4B6C-929B-2F5AEF7615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60F1AD2-1DCA-4CE9-8E20-D1175AA44C2D}"/>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5A0AC9-774B-461E-95B8-F8958E817D08}" type="datetimeFigureOut">
              <a:rPr lang="en-US" smtClean="0"/>
              <a:t>9/16/2019</a:t>
            </a:fld>
            <a:endParaRPr lang="en-US"/>
          </a:p>
        </p:txBody>
      </p:sp>
      <p:sp>
        <p:nvSpPr>
          <p:cNvPr id="4" name="Slide Image Placeholder 3">
            <a:extLst>
              <a:ext uri="{FF2B5EF4-FFF2-40B4-BE49-F238E27FC236}">
                <a16:creationId xmlns:a16="http://schemas.microsoft.com/office/drawing/2014/main" id="{7AEE20D1-5CD7-45E7-8BD5-EC1C71CB8CF7}"/>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01882B57-D1C7-444D-BCBE-58F2632145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1B25E3E-E4C6-4E69-B959-277A95AEDFB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11523CF4-A731-4EE7-ACEC-625317CA790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9BB6F-5159-4135-9D16-E1D57CE16E0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visualcapitalist.com/150-apps-power-gig-economy/"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www.forbes.com/sites/tjmccue/2018/08/31/57-million-u-s-workers-are-part-of-the-gig-economy/#41493daa7118" TargetMode="External"/><Relationship Id="rId4" Type="http://schemas.openxmlformats.org/officeDocument/2006/relationships/hyperlink" Target="https://storage.googleapis.com/titlemax-media/56c8474c-how-to-earn-money-without-traditional-job-3_compressed.png"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mckinsey.com/featured-insights/employment-and-growth/a-productivity-perspective-on-the-future-of-growth"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dsiac.org/sites/default/files/figure_1.p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ink.springer.com/article/10.1007/s40204-018-0087-0"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ll3dp.com/2/5-most-promising-3d-printed-organs-for-transplant/"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Internet of Things connects devices such as everyday consumer objects, industrial equipment, city infrastructure, and other assets, enabling information gathering and management of these devices via software to increase efficiency, enable new services, or achieve other health, safety, or environmental benefits</a:t>
            </a:r>
          </a:p>
          <a:p>
            <a:endParaRPr lang="en-US" dirty="0"/>
          </a:p>
        </p:txBody>
      </p:sp>
      <p:sp>
        <p:nvSpPr>
          <p:cNvPr id="4" name="Slide Number Placeholder 3"/>
          <p:cNvSpPr>
            <a:spLocks noGrp="1"/>
          </p:cNvSpPr>
          <p:nvPr>
            <p:ph type="sldNum" sz="quarter" idx="5"/>
          </p:nvPr>
        </p:nvSpPr>
        <p:spPr/>
        <p:txBody>
          <a:bodyPr/>
          <a:lstStyle/>
          <a:p>
            <a:fld id="{0AB2094A-8F55-4258-8A50-AAAC185E192F}" type="slidenum">
              <a:rPr lang="en-US" smtClean="0"/>
              <a:t>3</a:t>
            </a:fld>
            <a:endParaRPr lang="en-US"/>
          </a:p>
        </p:txBody>
      </p:sp>
    </p:spTree>
    <p:extLst>
      <p:ext uri="{BB962C8B-B14F-4D97-AF65-F5344CB8AC3E}">
        <p14:creationId xmlns:p14="http://schemas.microsoft.com/office/powerpoint/2010/main" val="1332962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Image credit: </a:t>
            </a:r>
            <a:r>
              <a:rPr lang="en-US" dirty="0">
                <a:hlinkClick r:id="rId4"/>
              </a:rPr>
              <a:t>https://storage.googleapis.com/titlemax-media/56c8474c-how-to-earn-money-without-traditional-job-3_compressed.png</a:t>
            </a:r>
            <a:endParaRPr lang="en-US" dirty="0"/>
          </a:p>
          <a:p>
            <a:endParaRPr lang="en-US" dirty="0">
              <a:hlinkClick r:id="rId3"/>
            </a:endParaRPr>
          </a:p>
          <a:p>
            <a:r>
              <a:rPr lang="en-US" dirty="0">
                <a:hlinkClick r:id="rId3"/>
              </a:rPr>
              <a:t>https://www.visualcapitalist.com/150-apps-power-gig-economy/</a:t>
            </a:r>
            <a:endParaRPr lang="en-US" dirty="0"/>
          </a:p>
          <a:p>
            <a:r>
              <a:rPr lang="en-US" sz="1200" b="0" i="0" kern="1200" dirty="0">
                <a:solidFill>
                  <a:schemeClr val="tx1"/>
                </a:solidFill>
                <a:effectLst/>
                <a:latin typeface="+mn-lt"/>
                <a:ea typeface="+mn-ea"/>
                <a:cs typeface="+mn-cs"/>
              </a:rPr>
              <a:t>It’s estimated that </a:t>
            </a:r>
            <a:r>
              <a:rPr lang="en-US" sz="1200" b="0" i="0" u="none" strike="noStrike" kern="1200" dirty="0">
                <a:solidFill>
                  <a:schemeClr val="tx1"/>
                </a:solidFill>
                <a:effectLst/>
                <a:latin typeface="+mn-lt"/>
                <a:ea typeface="+mn-ea"/>
                <a:cs typeface="+mn-cs"/>
                <a:hlinkClick r:id="rId5"/>
              </a:rPr>
              <a:t>57 million people</a:t>
            </a:r>
            <a:r>
              <a:rPr lang="en-US" sz="1200" b="0" i="0" kern="1200" dirty="0">
                <a:solidFill>
                  <a:schemeClr val="tx1"/>
                </a:solidFill>
                <a:effectLst/>
                <a:latin typeface="+mn-lt"/>
                <a:ea typeface="+mn-ea"/>
                <a:cs typeface="+mn-cs"/>
              </a:rPr>
              <a:t> in the U.S. now participate in the gig economy each year in some shape or form.</a:t>
            </a:r>
            <a:endParaRPr lang="en-US" dirty="0"/>
          </a:p>
        </p:txBody>
      </p:sp>
      <p:sp>
        <p:nvSpPr>
          <p:cNvPr id="4" name="Slide Number Placeholder 3"/>
          <p:cNvSpPr>
            <a:spLocks noGrp="1"/>
          </p:cNvSpPr>
          <p:nvPr>
            <p:ph type="sldNum" sz="quarter" idx="5"/>
          </p:nvPr>
        </p:nvSpPr>
        <p:spPr/>
        <p:txBody>
          <a:bodyPr/>
          <a:lstStyle/>
          <a:p>
            <a:fld id="{0AB2094A-8F55-4258-8A50-AAAC185E192F}" type="slidenum">
              <a:rPr lang="en-US" smtClean="0"/>
              <a:t>22</a:t>
            </a:fld>
            <a:endParaRPr lang="en-US"/>
          </a:p>
        </p:txBody>
      </p:sp>
    </p:spTree>
    <p:extLst>
      <p:ext uri="{BB962C8B-B14F-4D97-AF65-F5344CB8AC3E}">
        <p14:creationId xmlns:p14="http://schemas.microsoft.com/office/powerpoint/2010/main" val="1100658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Gross domestic products (</a:t>
            </a:r>
            <a:r>
              <a:rPr lang="en-US" sz="1200" b="1" i="0" kern="1200" dirty="0">
                <a:solidFill>
                  <a:schemeClr val="tx1"/>
                </a:solidFill>
                <a:effectLst/>
                <a:latin typeface="+mn-lt"/>
                <a:ea typeface="+mn-ea"/>
                <a:cs typeface="+mn-cs"/>
              </a:rPr>
              <a:t>GDP</a:t>
            </a:r>
            <a:r>
              <a:rPr lang="en-US" sz="1200" b="0" i="0" kern="1200" dirty="0">
                <a:solidFill>
                  <a:schemeClr val="tx1"/>
                </a:solidFill>
                <a:effectLst/>
                <a:latin typeface="+mn-lt"/>
                <a:ea typeface="+mn-ea"/>
                <a:cs typeface="+mn-cs"/>
              </a:rPr>
              <a:t>) is a monetary measure of the market value of all the final goods and services produced in a specific time period, often annually.</a:t>
            </a:r>
            <a:endParaRPr lang="en-US" dirty="0"/>
          </a:p>
        </p:txBody>
      </p:sp>
      <p:sp>
        <p:nvSpPr>
          <p:cNvPr id="4" name="Slide Number Placeholder 3"/>
          <p:cNvSpPr>
            <a:spLocks noGrp="1"/>
          </p:cNvSpPr>
          <p:nvPr>
            <p:ph type="sldNum" sz="quarter" idx="5"/>
          </p:nvPr>
        </p:nvSpPr>
        <p:spPr/>
        <p:txBody>
          <a:bodyPr/>
          <a:lstStyle/>
          <a:p>
            <a:fld id="{C959BB6F-5159-4135-9D16-E1D57CE16E0B}" type="slidenum">
              <a:rPr lang="en-US" smtClean="0"/>
              <a:t>24</a:t>
            </a:fld>
            <a:endParaRPr lang="en-US"/>
          </a:p>
        </p:txBody>
      </p:sp>
    </p:spTree>
    <p:extLst>
      <p:ext uri="{BB962C8B-B14F-4D97-AF65-F5344CB8AC3E}">
        <p14:creationId xmlns:p14="http://schemas.microsoft.com/office/powerpoint/2010/main" val="3525618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https://www.mckinsey.com/featured-insights/employment-and-growth/a-productivity-perspective-on-the-future-of-growth</a:t>
            </a:r>
            <a:endParaRPr lang="en-US" dirty="0"/>
          </a:p>
          <a:p>
            <a:endParaRPr lang="en-US" dirty="0"/>
          </a:p>
          <a:p>
            <a:r>
              <a:rPr lang="en-US" sz="1200" b="0" i="0" kern="1200" dirty="0">
                <a:solidFill>
                  <a:schemeClr val="tx1"/>
                </a:solidFill>
                <a:effectLst/>
                <a:latin typeface="+mn-lt"/>
                <a:ea typeface="+mn-ea"/>
                <a:cs typeface="+mn-cs"/>
              </a:rPr>
              <a:t>The story behind global GDP growth over the decades can be broken down into two pieces: growth from an increase in the number of employed persons and growth from labor productivity</a:t>
            </a:r>
            <a:endParaRPr lang="en-US" dirty="0"/>
          </a:p>
          <a:p>
            <a:endParaRPr lang="en-US" dirty="0"/>
          </a:p>
          <a:p>
            <a:r>
              <a:rPr lang="en-US" sz="1200" b="0" i="0" kern="1200" dirty="0">
                <a:solidFill>
                  <a:schemeClr val="tx1"/>
                </a:solidFill>
                <a:effectLst/>
                <a:latin typeface="+mn-lt"/>
                <a:ea typeface="+mn-ea"/>
                <a:cs typeface="+mn-cs"/>
              </a:rPr>
              <a:t>Throughout history, economic growth has been fueled by two factors: the expanding pool of workers and their rising productivity. From the perspective of rising prosperity, however, it is productivity that makes all the difference. Disparities in GDP per capita among countries—or between the past and the present in the same country—primarily reflect differences in labor productivity. That in turn is the result of production and operational factors, technological advances, and managerial skills. As managers improve efficiency, invest, and innovate to be competitive, their collective actions expand the global economy.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productivity-based perspective on the future of growth suggests that a demographic slowdown today need not lead to economic stagnation tomorrow.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recognize productivity improvements as the primary source of sustained and long-term economic growth. To raise economic performance, we must focus on the causes of productivity differences among companies, industries, sectors, and countries.</a:t>
            </a:r>
            <a:endParaRPr lang="en-US" dirty="0"/>
          </a:p>
        </p:txBody>
      </p:sp>
      <p:sp>
        <p:nvSpPr>
          <p:cNvPr id="4" name="Slide Number Placeholder 3"/>
          <p:cNvSpPr>
            <a:spLocks noGrp="1"/>
          </p:cNvSpPr>
          <p:nvPr>
            <p:ph type="sldNum" sz="quarter" idx="5"/>
          </p:nvPr>
        </p:nvSpPr>
        <p:spPr/>
        <p:txBody>
          <a:bodyPr/>
          <a:lstStyle/>
          <a:p>
            <a:fld id="{C959BB6F-5159-4135-9D16-E1D57CE16E0B}" type="slidenum">
              <a:rPr lang="en-US" smtClean="0"/>
              <a:t>25</a:t>
            </a:fld>
            <a:endParaRPr lang="en-US"/>
          </a:p>
        </p:txBody>
      </p:sp>
    </p:spTree>
    <p:extLst>
      <p:ext uri="{BB962C8B-B14F-4D97-AF65-F5344CB8AC3E}">
        <p14:creationId xmlns:p14="http://schemas.microsoft.com/office/powerpoint/2010/main" val="3834642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164" name="Google Shape;16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IoT Productivity Examples</a:t>
            </a:r>
          </a:p>
          <a:p>
            <a:r>
              <a:rPr lang="en-US" dirty="0"/>
              <a:t>Commuting</a:t>
            </a:r>
          </a:p>
          <a:p>
            <a:r>
              <a:rPr lang="en-US" dirty="0"/>
              <a:t>Manufacturing</a:t>
            </a:r>
          </a:p>
          <a:p>
            <a:r>
              <a:rPr lang="en-US" dirty="0"/>
              <a:t>Wind turbines</a:t>
            </a:r>
          </a:p>
          <a:p>
            <a:r>
              <a:rPr lang="en-US" dirty="0"/>
              <a:t>Power grid</a:t>
            </a:r>
          </a:p>
          <a:p>
            <a:r>
              <a:rPr lang="en-US" dirty="0"/>
              <a:t>Connected government</a:t>
            </a:r>
          </a:p>
          <a:p>
            <a:r>
              <a:rPr lang="en-US" dirty="0"/>
              <a:t>Etc.</a:t>
            </a:r>
          </a:p>
        </p:txBody>
      </p:sp>
      <p:sp>
        <p:nvSpPr>
          <p:cNvPr id="4" name="Slide Number Placeholder 3"/>
          <p:cNvSpPr>
            <a:spLocks noGrp="1"/>
          </p:cNvSpPr>
          <p:nvPr>
            <p:ph type="sldNum" sz="quarter" idx="5"/>
          </p:nvPr>
        </p:nvSpPr>
        <p:spPr/>
        <p:txBody>
          <a:bodyPr/>
          <a:lstStyle/>
          <a:p>
            <a:fld id="{C959BB6F-5159-4135-9D16-E1D57CE16E0B}" type="slidenum">
              <a:rPr lang="en-US" smtClean="0"/>
              <a:t>6</a:t>
            </a:fld>
            <a:endParaRPr lang="en-US"/>
          </a:p>
        </p:txBody>
      </p:sp>
    </p:spTree>
    <p:extLst>
      <p:ext uri="{BB962C8B-B14F-4D97-AF65-F5344CB8AC3E}">
        <p14:creationId xmlns:p14="http://schemas.microsoft.com/office/powerpoint/2010/main" val="4245113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B2094A-8F55-4258-8A50-AAAC185E192F}" type="slidenum">
              <a:rPr lang="en-US" smtClean="0"/>
              <a:t>8</a:t>
            </a:fld>
            <a:endParaRPr lang="en-US"/>
          </a:p>
        </p:txBody>
      </p:sp>
    </p:spTree>
    <p:extLst>
      <p:ext uri="{BB962C8B-B14F-4D97-AF65-F5344CB8AC3E}">
        <p14:creationId xmlns:p14="http://schemas.microsoft.com/office/powerpoint/2010/main" val="1046211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Additive manufacturing holds a potential that researchers, designers, and engineers could previously only dream of. There is much more freedom for design as parts are produced in one piece. This opens up countless opportunities, such as producing molds that until now were too complex and time-consuming to manufacture.</a:t>
            </a:r>
          </a:p>
          <a:p>
            <a:r>
              <a:rPr lang="en-US" sz="1400" dirty="0"/>
              <a:t>These could include designs such as three-dimensional and bionic structures modeled on forms found in nature.</a:t>
            </a:r>
          </a:p>
          <a:p>
            <a:endParaRPr lang="en-US" sz="1400" b="1" dirty="0"/>
          </a:p>
          <a:p>
            <a:pPr marL="0" indent="0">
              <a:buNone/>
            </a:pPr>
            <a:r>
              <a:rPr lang="en-US" sz="1400" b="1" dirty="0"/>
              <a:t>Printable Materials:</a:t>
            </a:r>
          </a:p>
          <a:p>
            <a:pPr marL="0" indent="0">
              <a:spcBef>
                <a:spcPts val="0"/>
              </a:spcBef>
              <a:buNone/>
            </a:pPr>
            <a:r>
              <a:rPr lang="en-US" b="1" dirty="0"/>
              <a:t>Thermoplastics</a:t>
            </a:r>
            <a:endParaRPr lang="en-US" dirty="0"/>
          </a:p>
          <a:p>
            <a:pPr marL="0" indent="0">
              <a:spcBef>
                <a:spcPts val="0"/>
              </a:spcBef>
              <a:buNone/>
            </a:pPr>
            <a:r>
              <a:rPr lang="en-US" dirty="0"/>
              <a:t>Thermoplastic polymers remain the most popular class of additive manufacturing materials. Acrylonitrile butadiene styrene (ABS), polylactic acid (PLA) and polycarbonate (PC) each offer distinct advantages in different applications. Water-soluble polyvinyl alcohol (PVA) is typically used to create temporary support structures, which are later dissolved away.</a:t>
            </a:r>
          </a:p>
          <a:p>
            <a:pPr marL="0" indent="0">
              <a:spcBef>
                <a:spcPts val="0"/>
              </a:spcBef>
              <a:buNone/>
            </a:pPr>
            <a:r>
              <a:rPr lang="en-US" dirty="0"/>
              <a:t> </a:t>
            </a:r>
          </a:p>
          <a:p>
            <a:pPr marL="0" indent="0">
              <a:spcBef>
                <a:spcPts val="0"/>
              </a:spcBef>
              <a:buNone/>
            </a:pPr>
            <a:r>
              <a:rPr lang="en-US" b="1" dirty="0"/>
              <a:t>Metals</a:t>
            </a:r>
            <a:endParaRPr lang="en-US" dirty="0"/>
          </a:p>
          <a:p>
            <a:pPr marL="0" indent="0">
              <a:spcBef>
                <a:spcPts val="0"/>
              </a:spcBef>
              <a:buNone/>
            </a:pPr>
            <a:r>
              <a:rPr lang="en-US" dirty="0"/>
              <a:t>Many different metals and metal alloys are used in additive manufacturing, from precious metals like gold and silver to strategic metals like stainless steel and titanium.</a:t>
            </a:r>
          </a:p>
          <a:p>
            <a:pPr marL="0" indent="0">
              <a:spcBef>
                <a:spcPts val="0"/>
              </a:spcBef>
              <a:buNone/>
            </a:pPr>
            <a:r>
              <a:rPr lang="en-US" dirty="0"/>
              <a:t> </a:t>
            </a:r>
          </a:p>
          <a:p>
            <a:pPr marL="0" indent="0">
              <a:spcBef>
                <a:spcPts val="0"/>
              </a:spcBef>
              <a:buNone/>
            </a:pPr>
            <a:r>
              <a:rPr lang="en-US" b="1" dirty="0"/>
              <a:t>Ceramics</a:t>
            </a:r>
            <a:endParaRPr lang="en-US" dirty="0"/>
          </a:p>
          <a:p>
            <a:pPr marL="0" indent="0">
              <a:spcBef>
                <a:spcPts val="0"/>
              </a:spcBef>
              <a:buNone/>
            </a:pPr>
            <a:r>
              <a:rPr lang="en-US" dirty="0"/>
              <a:t>A variety of ceramics have also been used in additive manufacturing, including zirconia, alumina and tricalcium phosphate. Also, alternate layers of powdered glass and adhesive are baked together to create entirely new classes of glass products.</a:t>
            </a:r>
          </a:p>
          <a:p>
            <a:pPr marL="0" indent="0">
              <a:spcBef>
                <a:spcPts val="0"/>
              </a:spcBef>
              <a:buNone/>
            </a:pPr>
            <a:r>
              <a:rPr lang="en-US" dirty="0"/>
              <a:t> </a:t>
            </a:r>
          </a:p>
          <a:p>
            <a:pPr marL="0" indent="0">
              <a:spcBef>
                <a:spcPts val="0"/>
              </a:spcBef>
              <a:buNone/>
            </a:pPr>
            <a:r>
              <a:rPr lang="en-US" b="1" dirty="0"/>
              <a:t>Biochemicals</a:t>
            </a:r>
            <a:endParaRPr lang="en-US" dirty="0"/>
          </a:p>
          <a:p>
            <a:pPr marL="0" indent="0">
              <a:spcBef>
                <a:spcPts val="0"/>
              </a:spcBef>
              <a:buNone/>
            </a:pPr>
            <a:r>
              <a:rPr lang="en-US" dirty="0"/>
              <a:t>Biochemical healthcare applications include the use of hardened material from silicon, calcium phosphate and zinc to support bone structures as new bone growth occurs. Researchers are also exploring the use of bio-inks fabricated from stem cells to form everything from blood vessels to bladders and beyond.</a:t>
            </a:r>
          </a:p>
          <a:p>
            <a:endParaRPr lang="en-US" dirty="0"/>
          </a:p>
        </p:txBody>
      </p:sp>
      <p:sp>
        <p:nvSpPr>
          <p:cNvPr id="4" name="Slide Number Placeholder 3"/>
          <p:cNvSpPr>
            <a:spLocks noGrp="1"/>
          </p:cNvSpPr>
          <p:nvPr>
            <p:ph type="sldNum" sz="quarter" idx="5"/>
          </p:nvPr>
        </p:nvSpPr>
        <p:spPr/>
        <p:txBody>
          <a:bodyPr/>
          <a:lstStyle/>
          <a:p>
            <a:fld id="{C959BB6F-5159-4135-9D16-E1D57CE16E0B}" type="slidenum">
              <a:rPr lang="en-US" smtClean="0"/>
              <a:t>10</a:t>
            </a:fld>
            <a:endParaRPr lang="en-US"/>
          </a:p>
        </p:txBody>
      </p:sp>
    </p:spTree>
    <p:extLst>
      <p:ext uri="{BB962C8B-B14F-4D97-AF65-F5344CB8AC3E}">
        <p14:creationId xmlns:p14="http://schemas.microsoft.com/office/powerpoint/2010/main" val="2020122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buNone/>
            </a:pPr>
            <a:r>
              <a:rPr lang="en-US" dirty="0"/>
              <a:t>Image credit: </a:t>
            </a:r>
            <a:r>
              <a:rPr lang="en-US" dirty="0">
                <a:hlinkClick r:id="rId3"/>
              </a:rPr>
              <a:t>https://www.dsiac.org/sites/default/files/figure_1.png</a:t>
            </a:r>
            <a:endParaRPr lang="en-US" dirty="0"/>
          </a:p>
          <a:p>
            <a:pPr marL="0" indent="0">
              <a:spcBef>
                <a:spcPts val="0"/>
              </a:spcBef>
              <a:buNone/>
            </a:pPr>
            <a:endParaRPr lang="en-US" b="1" dirty="0"/>
          </a:p>
          <a:p>
            <a:pPr marL="0" indent="0">
              <a:spcBef>
                <a:spcPts val="0"/>
              </a:spcBef>
              <a:buNone/>
            </a:pPr>
            <a:r>
              <a:rPr lang="en-US" b="1" dirty="0"/>
              <a:t>Material Extrusion</a:t>
            </a:r>
            <a:endParaRPr lang="en-US" dirty="0"/>
          </a:p>
          <a:p>
            <a:pPr marL="0" indent="0">
              <a:spcBef>
                <a:spcPts val="0"/>
              </a:spcBef>
              <a:buNone/>
            </a:pPr>
            <a:r>
              <a:rPr lang="en-US" dirty="0"/>
              <a:t>Material extrusion is one of the most well-known additive manufacturing processes. Spooled polymers are extruded, or drawn through a heated nozzle mounted on a movable arm. The nozzle moves horizontally while the bed moves vertically, allowing the melted material to be built layer after layer. Proper adhesion between layers occurs through precise temperature control or the use of chemical bonding agents.</a:t>
            </a:r>
          </a:p>
          <a:p>
            <a:pPr marL="0" indent="0">
              <a:spcBef>
                <a:spcPts val="0"/>
              </a:spcBef>
              <a:buNone/>
            </a:pPr>
            <a:r>
              <a:rPr lang="en-US" dirty="0"/>
              <a:t> </a:t>
            </a:r>
          </a:p>
          <a:p>
            <a:pPr marL="0" indent="0">
              <a:spcBef>
                <a:spcPts val="0"/>
              </a:spcBef>
              <a:buNone/>
            </a:pPr>
            <a:r>
              <a:rPr lang="en-US" b="1" dirty="0"/>
              <a:t>Directed Energy Deposition</a:t>
            </a:r>
            <a:endParaRPr lang="en-US" dirty="0"/>
          </a:p>
          <a:p>
            <a:pPr marL="0" indent="0">
              <a:spcBef>
                <a:spcPts val="0"/>
              </a:spcBef>
              <a:buNone/>
            </a:pPr>
            <a:r>
              <a:rPr lang="en-US" dirty="0"/>
              <a:t>The process of directed energy deposition (DED) is similar to material extrusion, although it can be used with a wider variety of materials, including polymers, ceramics and metals. An electron beam gun or laser mounted on a four- or five-axis arm melts either wire or filament feedstock or powder.</a:t>
            </a:r>
          </a:p>
          <a:p>
            <a:pPr marL="0" indent="0">
              <a:spcBef>
                <a:spcPts val="0"/>
              </a:spcBef>
              <a:buNone/>
            </a:pPr>
            <a:r>
              <a:rPr lang="en-US" dirty="0"/>
              <a:t> </a:t>
            </a:r>
          </a:p>
          <a:p>
            <a:pPr marL="0" indent="0">
              <a:spcBef>
                <a:spcPts val="0"/>
              </a:spcBef>
              <a:buNone/>
            </a:pPr>
            <a:r>
              <a:rPr lang="en-US" b="1" dirty="0"/>
              <a:t>Material Jetting</a:t>
            </a:r>
            <a:endParaRPr lang="en-US" dirty="0"/>
          </a:p>
          <a:p>
            <a:pPr marL="0" indent="0">
              <a:spcBef>
                <a:spcPts val="0"/>
              </a:spcBef>
              <a:buNone/>
            </a:pPr>
            <a:r>
              <a:rPr lang="en-US" dirty="0"/>
              <a:t>With material jetting, a print head moves back and forth, much like the head on a 2D inkjet printer. However, it typically moves on x-, y- and z-axes to create 3D objects. Layers harden as they cool or are cured by ultraviolet light.</a:t>
            </a:r>
          </a:p>
          <a:p>
            <a:pPr marL="0" indent="0">
              <a:spcBef>
                <a:spcPts val="0"/>
              </a:spcBef>
              <a:buNone/>
            </a:pPr>
            <a:r>
              <a:rPr lang="en-US" dirty="0"/>
              <a:t> </a:t>
            </a:r>
          </a:p>
          <a:p>
            <a:pPr marL="0" indent="0">
              <a:spcBef>
                <a:spcPts val="0"/>
              </a:spcBef>
              <a:buNone/>
            </a:pPr>
            <a:r>
              <a:rPr lang="en-US" b="1" dirty="0"/>
              <a:t>Binder Jetting</a:t>
            </a:r>
            <a:endParaRPr lang="en-US" dirty="0"/>
          </a:p>
          <a:p>
            <a:pPr marL="0" indent="0">
              <a:spcBef>
                <a:spcPts val="0"/>
              </a:spcBef>
              <a:buNone/>
            </a:pPr>
            <a:r>
              <a:rPr lang="en-US" dirty="0"/>
              <a:t>The binder jetting process is similar to material jetting, except that the print head lays down alternate layers of powdered material and a liquid binder.</a:t>
            </a:r>
          </a:p>
          <a:p>
            <a:pPr marL="0" indent="0">
              <a:spcBef>
                <a:spcPts val="0"/>
              </a:spcBef>
              <a:buNone/>
            </a:pPr>
            <a:r>
              <a:rPr lang="en-US" dirty="0"/>
              <a:t> </a:t>
            </a:r>
          </a:p>
          <a:p>
            <a:pPr marL="0" indent="0">
              <a:spcBef>
                <a:spcPts val="0"/>
              </a:spcBef>
              <a:buNone/>
            </a:pPr>
            <a:r>
              <a:rPr lang="en-US" b="1" dirty="0"/>
              <a:t>Sheet Lamination</a:t>
            </a:r>
            <a:endParaRPr lang="en-US" dirty="0"/>
          </a:p>
          <a:p>
            <a:pPr marL="0" indent="0">
              <a:spcBef>
                <a:spcPts val="0"/>
              </a:spcBef>
              <a:buNone/>
            </a:pPr>
            <a:r>
              <a:rPr lang="en-US" dirty="0"/>
              <a:t>Laminated object manufacturing (LOM) and ultrasonic additive manufacturing (UAM) are two sheet lamination methods. LOM uses alternate layers of paper and adhesive, while UAM employs thin metal sheets conjoined through ultrasonic welding. LOM excels at creating objects ideal for visual or aesthetic modeling. UAM is a relatively low-temperature, low-energy process used with various metals, including titanium, stainless steel and aluminum.</a:t>
            </a:r>
          </a:p>
          <a:p>
            <a:pPr marL="0" indent="0">
              <a:spcBef>
                <a:spcPts val="0"/>
              </a:spcBef>
              <a:buNone/>
            </a:pPr>
            <a:r>
              <a:rPr lang="en-US" dirty="0"/>
              <a:t> </a:t>
            </a:r>
          </a:p>
          <a:p>
            <a:pPr marL="0" indent="0">
              <a:spcBef>
                <a:spcPts val="0"/>
              </a:spcBef>
              <a:buNone/>
            </a:pPr>
            <a:r>
              <a:rPr lang="en-US" b="1" dirty="0"/>
              <a:t>Vat Polymerization</a:t>
            </a:r>
            <a:endParaRPr lang="en-US" dirty="0"/>
          </a:p>
          <a:p>
            <a:pPr marL="0" indent="0">
              <a:spcBef>
                <a:spcPts val="0"/>
              </a:spcBef>
              <a:buNone/>
            </a:pPr>
            <a:r>
              <a:rPr lang="en-US" dirty="0"/>
              <a:t>With vat photopolymerization, an object is created in a vat of a liquid resin photopolymer. A process called photopolymerization cures each microfine resin layer using ultraviolet (UV) light precisely directed by mirrors.</a:t>
            </a:r>
          </a:p>
          <a:p>
            <a:pPr marL="0" indent="0">
              <a:spcBef>
                <a:spcPts val="0"/>
              </a:spcBef>
              <a:buNone/>
            </a:pPr>
            <a:r>
              <a:rPr lang="en-US" dirty="0"/>
              <a:t> </a:t>
            </a:r>
          </a:p>
          <a:p>
            <a:pPr marL="0" indent="0">
              <a:spcBef>
                <a:spcPts val="0"/>
              </a:spcBef>
              <a:buNone/>
            </a:pPr>
            <a:r>
              <a:rPr lang="en-US" b="1" dirty="0"/>
              <a:t>Powder Bed Fusion</a:t>
            </a:r>
            <a:endParaRPr lang="en-US" dirty="0"/>
          </a:p>
          <a:p>
            <a:pPr marL="0" indent="0">
              <a:spcBef>
                <a:spcPts val="0"/>
              </a:spcBef>
              <a:buNone/>
            </a:pPr>
            <a:r>
              <a:rPr lang="en-US" dirty="0"/>
              <a:t>Powder Bed Fusion (PBF) technology is used in a variety of AM processes, including direct metal laser sintering (DMLS), selective laser sintering (SLS), selective heat sintering (SHS), electron beam melting (EBM) and direct metal laser melting (DMLM). These systems use lasers, electron beams or thermal print heads to melt or partially melt ultra-fine layers of material in a three-dimensional space. As the process concludes, excess powder is blasted away from the object.</a:t>
            </a:r>
          </a:p>
          <a:p>
            <a:pPr marL="0" indent="0">
              <a:spcBef>
                <a:spcPts val="0"/>
              </a:spcBef>
              <a:buNone/>
            </a:pPr>
            <a:endParaRPr lang="en-US" dirty="0"/>
          </a:p>
          <a:p>
            <a:endParaRPr lang="en-US" dirty="0"/>
          </a:p>
        </p:txBody>
      </p:sp>
      <p:sp>
        <p:nvSpPr>
          <p:cNvPr id="4" name="Slide Number Placeholder 3"/>
          <p:cNvSpPr>
            <a:spLocks noGrp="1"/>
          </p:cNvSpPr>
          <p:nvPr>
            <p:ph type="sldNum" sz="quarter" idx="5"/>
          </p:nvPr>
        </p:nvSpPr>
        <p:spPr/>
        <p:txBody>
          <a:bodyPr/>
          <a:lstStyle/>
          <a:p>
            <a:fld id="{C959BB6F-5159-4135-9D16-E1D57CE16E0B}" type="slidenum">
              <a:rPr lang="en-US" smtClean="0"/>
              <a:t>13</a:t>
            </a:fld>
            <a:endParaRPr lang="en-US"/>
          </a:p>
        </p:txBody>
      </p:sp>
    </p:spTree>
    <p:extLst>
      <p:ext uri="{BB962C8B-B14F-4D97-AF65-F5344CB8AC3E}">
        <p14:creationId xmlns:p14="http://schemas.microsoft.com/office/powerpoint/2010/main" val="731699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Image credit: https://link.springer.com/article/10.1007/s40204-018-0087-0</a:t>
            </a:r>
            <a:endParaRPr lang="en-US" dirty="0"/>
          </a:p>
          <a:p>
            <a:endParaRPr lang="en-US" dirty="0"/>
          </a:p>
          <a:p>
            <a:r>
              <a:rPr lang="en-US" sz="1200" b="0" i="0" kern="1200" dirty="0">
                <a:solidFill>
                  <a:schemeClr val="tx1"/>
                </a:solidFill>
                <a:effectLst/>
                <a:latin typeface="+mn-lt"/>
                <a:ea typeface="+mn-ea"/>
                <a:cs typeface="+mn-cs"/>
              </a:rPr>
              <a:t>The process principally involves preparation, printing, maturation, and application. This can be summarized in the three key steps:</a:t>
            </a:r>
          </a:p>
          <a:p>
            <a:r>
              <a:rPr lang="en-US" sz="1200" b="1" i="0" kern="1200" dirty="0">
                <a:solidFill>
                  <a:schemeClr val="tx1"/>
                </a:solidFill>
                <a:effectLst/>
                <a:latin typeface="+mn-lt"/>
                <a:ea typeface="+mn-ea"/>
                <a:cs typeface="+mn-cs"/>
              </a:rPr>
              <a:t>Pre-bioprinting</a:t>
            </a:r>
            <a:r>
              <a:rPr lang="en-US" sz="1200" b="0" i="0" kern="1200" dirty="0">
                <a:solidFill>
                  <a:schemeClr val="tx1"/>
                </a:solidFill>
                <a:effectLst/>
                <a:latin typeface="+mn-lt"/>
                <a:ea typeface="+mn-ea"/>
                <a:cs typeface="+mn-cs"/>
              </a:rPr>
              <a:t> involves creating the digital model that the printer will produce. The technologies used are computed tomography (CT) and magnetic resonance imaging (MRI) scans.</a:t>
            </a:r>
          </a:p>
          <a:p>
            <a:r>
              <a:rPr lang="en-US" sz="1200" b="1" i="0" kern="1200" dirty="0">
                <a:solidFill>
                  <a:schemeClr val="tx1"/>
                </a:solidFill>
                <a:effectLst/>
                <a:latin typeface="+mn-lt"/>
                <a:ea typeface="+mn-ea"/>
                <a:cs typeface="+mn-cs"/>
              </a:rPr>
              <a:t>Bioprinting</a:t>
            </a:r>
            <a:r>
              <a:rPr lang="en-US" sz="1200" b="0" i="0" kern="1200" dirty="0">
                <a:solidFill>
                  <a:schemeClr val="tx1"/>
                </a:solidFill>
                <a:effectLst/>
                <a:latin typeface="+mn-lt"/>
                <a:ea typeface="+mn-ea"/>
                <a:cs typeface="+mn-cs"/>
              </a:rPr>
              <a:t> is the actual printing process, where </a:t>
            </a:r>
            <a:r>
              <a:rPr lang="en-US" sz="1200" b="0" i="0" kern="1200" dirty="0" err="1">
                <a:solidFill>
                  <a:schemeClr val="tx1"/>
                </a:solidFill>
                <a:effectLst/>
                <a:latin typeface="+mn-lt"/>
                <a:ea typeface="+mn-ea"/>
                <a:cs typeface="+mn-cs"/>
              </a:rPr>
              <a:t>bioink</a:t>
            </a:r>
            <a:r>
              <a:rPr lang="en-US" sz="1200" b="0" i="0" kern="1200" dirty="0">
                <a:solidFill>
                  <a:schemeClr val="tx1"/>
                </a:solidFill>
                <a:effectLst/>
                <a:latin typeface="+mn-lt"/>
                <a:ea typeface="+mn-ea"/>
                <a:cs typeface="+mn-cs"/>
              </a:rPr>
              <a:t> is placed in a printer cartridge and deposition takes place based on the digital model.</a:t>
            </a:r>
          </a:p>
          <a:p>
            <a:r>
              <a:rPr lang="en-US" sz="1200" b="1" i="0" kern="1200" dirty="0">
                <a:solidFill>
                  <a:schemeClr val="tx1"/>
                </a:solidFill>
                <a:effectLst/>
                <a:latin typeface="+mn-lt"/>
                <a:ea typeface="+mn-ea"/>
                <a:cs typeface="+mn-cs"/>
              </a:rPr>
              <a:t>Post-bioprinting</a:t>
            </a:r>
            <a:r>
              <a:rPr lang="en-US" sz="1200" b="0" i="0" kern="1200" dirty="0">
                <a:solidFill>
                  <a:schemeClr val="tx1"/>
                </a:solidFill>
                <a:effectLst/>
                <a:latin typeface="+mn-lt"/>
                <a:ea typeface="+mn-ea"/>
                <a:cs typeface="+mn-cs"/>
              </a:rPr>
              <a:t> is the mechanical and chemical stimulation of printed parts so as to create stable structures for the biological material.</a:t>
            </a:r>
          </a:p>
          <a:p>
            <a:endParaRPr lang="en-US" dirty="0"/>
          </a:p>
        </p:txBody>
      </p:sp>
      <p:sp>
        <p:nvSpPr>
          <p:cNvPr id="4" name="Slide Number Placeholder 3"/>
          <p:cNvSpPr>
            <a:spLocks noGrp="1"/>
          </p:cNvSpPr>
          <p:nvPr>
            <p:ph type="sldNum" sz="quarter" idx="5"/>
          </p:nvPr>
        </p:nvSpPr>
        <p:spPr/>
        <p:txBody>
          <a:bodyPr/>
          <a:lstStyle/>
          <a:p>
            <a:fld id="{C959BB6F-5159-4135-9D16-E1D57CE16E0B}" type="slidenum">
              <a:rPr lang="en-US" smtClean="0"/>
              <a:t>14</a:t>
            </a:fld>
            <a:endParaRPr lang="en-US"/>
          </a:p>
        </p:txBody>
      </p:sp>
    </p:spTree>
    <p:extLst>
      <p:ext uri="{BB962C8B-B14F-4D97-AF65-F5344CB8AC3E}">
        <p14:creationId xmlns:p14="http://schemas.microsoft.com/office/powerpoint/2010/main" val="1740860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https://all3dp.com/2/5-most-promising-3d-printed-organs-for-transplant/</a:t>
            </a:r>
            <a:endParaRPr lang="en-US" dirty="0"/>
          </a:p>
        </p:txBody>
      </p:sp>
      <p:sp>
        <p:nvSpPr>
          <p:cNvPr id="4" name="Slide Number Placeholder 3"/>
          <p:cNvSpPr>
            <a:spLocks noGrp="1"/>
          </p:cNvSpPr>
          <p:nvPr>
            <p:ph type="sldNum" sz="quarter" idx="5"/>
          </p:nvPr>
        </p:nvSpPr>
        <p:spPr/>
        <p:txBody>
          <a:bodyPr/>
          <a:lstStyle/>
          <a:p>
            <a:fld id="{C959BB6F-5159-4135-9D16-E1D57CE16E0B}" type="slidenum">
              <a:rPr lang="en-US" smtClean="0"/>
              <a:t>15</a:t>
            </a:fld>
            <a:endParaRPr lang="en-US"/>
          </a:p>
        </p:txBody>
      </p:sp>
    </p:spTree>
    <p:extLst>
      <p:ext uri="{BB962C8B-B14F-4D97-AF65-F5344CB8AC3E}">
        <p14:creationId xmlns:p14="http://schemas.microsoft.com/office/powerpoint/2010/main" val="3623894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on this image we see center midframe superstructure of T901 engine which is conventionally assembled from 300 parts to 7 assemblies. These are the kind of engines power helicopters and fixed wing aircraft such as Bell 525 and Sikorsky S-70 and S-92</a:t>
            </a:r>
          </a:p>
          <a:p>
            <a:endParaRPr lang="en-US" dirty="0"/>
          </a:p>
        </p:txBody>
      </p:sp>
      <p:sp>
        <p:nvSpPr>
          <p:cNvPr id="4" name="Slide Number Placeholder 3"/>
          <p:cNvSpPr>
            <a:spLocks noGrp="1"/>
          </p:cNvSpPr>
          <p:nvPr>
            <p:ph type="sldNum" sz="quarter" idx="5"/>
          </p:nvPr>
        </p:nvSpPr>
        <p:spPr/>
        <p:txBody>
          <a:bodyPr/>
          <a:lstStyle/>
          <a:p>
            <a:fld id="{C959BB6F-5159-4135-9D16-E1D57CE16E0B}" type="slidenum">
              <a:rPr lang="en-US" smtClean="0"/>
              <a:t>18</a:t>
            </a:fld>
            <a:endParaRPr lang="en-US"/>
          </a:p>
        </p:txBody>
      </p:sp>
    </p:spTree>
    <p:extLst>
      <p:ext uri="{BB962C8B-B14F-4D97-AF65-F5344CB8AC3E}">
        <p14:creationId xmlns:p14="http://schemas.microsoft.com/office/powerpoint/2010/main" val="2852370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9/16/2019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915735" y="402387"/>
            <a:ext cx="9203427" cy="47625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2400" b="1" i="0" u="none" strike="noStrike" cap="none">
                <a:solidFill>
                  <a:srgbClr val="860808"/>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23" name="Google Shape;23;p3"/>
          <p:cNvSpPr txBox="1">
            <a:spLocks noGrp="1"/>
          </p:cNvSpPr>
          <p:nvPr>
            <p:ph type="body" idx="1"/>
          </p:nvPr>
        </p:nvSpPr>
        <p:spPr>
          <a:xfrm>
            <a:off x="915735" y="1102565"/>
            <a:ext cx="10273104" cy="5017248"/>
          </a:xfrm>
          <a:prstGeom prst="rect">
            <a:avLst/>
          </a:prstGeom>
          <a:noFill/>
          <a:ln>
            <a:noFill/>
          </a:ln>
        </p:spPr>
        <p:txBody>
          <a:bodyPr spcFirstLastPara="1" wrap="square" lIns="91425" tIns="91425" rIns="91425" bIns="91425" anchor="t" anchorCtr="0">
            <a:noAutofit/>
          </a:bodyPr>
          <a:lstStyle>
            <a:lvl1pPr marL="457200" marR="0" lvl="0" indent="-355600" algn="l" rtl="0">
              <a:spcBef>
                <a:spcPts val="400"/>
              </a:spcBef>
              <a:spcAft>
                <a:spcPts val="0"/>
              </a:spcAft>
              <a:buClr>
                <a:schemeClr val="lt2"/>
              </a:buClr>
              <a:buSzPts val="2000"/>
              <a:buFont typeface="Arial"/>
              <a:buChar char="•"/>
              <a:defRPr sz="2000" b="0" i="0" u="none" strike="noStrike" cap="none">
                <a:solidFill>
                  <a:schemeClr val="lt2"/>
                </a:solidFill>
                <a:latin typeface="Arial"/>
                <a:ea typeface="Arial"/>
                <a:cs typeface="Arial"/>
                <a:sym typeface="Arial"/>
              </a:defRPr>
            </a:lvl1pPr>
            <a:lvl2pPr marL="914400" marR="0" lvl="1" indent="-342900" algn="l" rtl="0">
              <a:spcBef>
                <a:spcPts val="36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42900" algn="l" rtl="0">
              <a:spcBef>
                <a:spcPts val="36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3pPr>
            <a:lvl4pPr marL="1828800" marR="0" lvl="3" indent="-330200" algn="l" rtl="0">
              <a:spcBef>
                <a:spcPts val="32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4pPr>
            <a:lvl5pPr marL="2286000" marR="0" lvl="4" indent="-330200" algn="l" rtl="0">
              <a:spcBef>
                <a:spcPts val="320"/>
              </a:spcBef>
              <a:spcAft>
                <a:spcPts val="0"/>
              </a:spcAft>
              <a:buClr>
                <a:schemeClr val="lt2"/>
              </a:buClr>
              <a:buSzPts val="1600"/>
              <a:buFont typeface="Courier New"/>
              <a:buChar char="o"/>
              <a:defRPr sz="1600" b="0" i="0" u="none" strike="noStrike" cap="none">
                <a:solidFill>
                  <a:schemeClr val="lt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24" name="Google Shape;24;p3"/>
          <p:cNvCxnSpPr/>
          <p:nvPr/>
        </p:nvCxnSpPr>
        <p:spPr>
          <a:xfrm>
            <a:off x="812800" y="990600"/>
            <a:ext cx="10058400" cy="0"/>
          </a:xfrm>
          <a:prstGeom prst="straightConnector1">
            <a:avLst/>
          </a:prstGeom>
          <a:noFill/>
          <a:ln w="57150" cap="flat" cmpd="sng">
            <a:solidFill>
              <a:srgbClr val="730707"/>
            </a:solidFill>
            <a:prstDash val="solid"/>
            <a:round/>
            <a:headEnd type="none" w="med" len="med"/>
            <a:tailEnd type="none" w="med" len="med"/>
          </a:ln>
        </p:spPr>
      </p:cxnSp>
      <p:pic>
        <p:nvPicPr>
          <p:cNvPr id="25" name="Google Shape;25;p3" descr="UNION Nott vector comp"/>
          <p:cNvPicPr preferRelativeResize="0"/>
          <p:nvPr/>
        </p:nvPicPr>
        <p:blipFill rotWithShape="1">
          <a:blip r:embed="rId2">
            <a:alphaModFix/>
          </a:blip>
          <a:srcRect/>
          <a:stretch/>
        </p:blipFill>
        <p:spPr>
          <a:xfrm>
            <a:off x="10775952" y="395288"/>
            <a:ext cx="1263649" cy="817562"/>
          </a:xfrm>
          <a:prstGeom prst="rect">
            <a:avLst/>
          </a:prstGeom>
          <a:solidFill>
            <a:schemeClr val="lt1"/>
          </a:solidFill>
          <a:ln w="9525" cap="flat" cmpd="sng">
            <a:solidFill>
              <a:schemeClr val="lt1"/>
            </a:solidFill>
            <a:prstDash val="solid"/>
            <a:miter lim="800000"/>
            <a:headEnd type="none" w="sm" len="sm"/>
            <a:tailEnd type="none" w="sm" len="sm"/>
          </a:ln>
        </p:spPr>
      </p:pic>
      <p:pic>
        <p:nvPicPr>
          <p:cNvPr id="26" name="Google Shape;26;p3" descr="Logo with date 6"/>
          <p:cNvPicPr preferRelativeResize="0"/>
          <p:nvPr/>
        </p:nvPicPr>
        <p:blipFill rotWithShape="1">
          <a:blip r:embed="rId3">
            <a:alphaModFix/>
          </a:blip>
          <a:srcRect/>
          <a:stretch/>
        </p:blipFill>
        <p:spPr>
          <a:xfrm>
            <a:off x="10331451" y="5897564"/>
            <a:ext cx="1860549" cy="960437"/>
          </a:xfrm>
          <a:prstGeom prst="rect">
            <a:avLst/>
          </a:prstGeom>
          <a:noFill/>
          <a:ln>
            <a:noFill/>
          </a:ln>
        </p:spPr>
      </p:pic>
    </p:spTree>
    <p:extLst>
      <p:ext uri="{BB962C8B-B14F-4D97-AF65-F5344CB8AC3E}">
        <p14:creationId xmlns:p14="http://schemas.microsoft.com/office/powerpoint/2010/main" val="23257080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2" name="Title 1"/>
          <p:cNvSpPr>
            <a:spLocks noGrp="1"/>
          </p:cNvSpPr>
          <p:nvPr>
            <p:ph type="title"/>
          </p:nvPr>
        </p:nvSpPr>
        <p:spPr>
          <a:xfrm>
            <a:off x="915735" y="402387"/>
            <a:ext cx="9203427" cy="476250"/>
          </a:xfrm>
        </p:spPr>
        <p:txBody>
          <a:bodyPr/>
          <a:lstStyle>
            <a:lvl1pPr algn="l">
              <a:defRPr b="1"/>
            </a:lvl1pPr>
          </a:lstStyle>
          <a:p>
            <a:r>
              <a:rPr lang="en-US" dirty="0"/>
              <a:t>Click to edit Master title style</a:t>
            </a:r>
          </a:p>
        </p:txBody>
      </p:sp>
      <p:sp>
        <p:nvSpPr>
          <p:cNvPr id="3" name="Content Placeholder 2"/>
          <p:cNvSpPr>
            <a:spLocks noGrp="1"/>
          </p:cNvSpPr>
          <p:nvPr>
            <p:ph idx="1"/>
          </p:nvPr>
        </p:nvSpPr>
        <p:spPr>
          <a:xfrm>
            <a:off x="915735" y="1102565"/>
            <a:ext cx="10273104" cy="5017248"/>
          </a:xfrm>
        </p:spPr>
        <p:txBody>
          <a:bodyPr/>
          <a:lstStyle>
            <a:lvl5pPr marL="2171700" indent="-342900">
              <a:buFont typeface="Courier New" panose="02070309020205020404" pitchFamily="49" charset="0"/>
              <a:buChar char="o"/>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Line 2"/>
          <p:cNvSpPr>
            <a:spLocks noChangeShapeType="1"/>
          </p:cNvSpPr>
          <p:nvPr userDrawn="1"/>
        </p:nvSpPr>
        <p:spPr bwMode="auto">
          <a:xfrm>
            <a:off x="812800" y="990600"/>
            <a:ext cx="10058400" cy="0"/>
          </a:xfrm>
          <a:prstGeom prst="line">
            <a:avLst/>
          </a:prstGeom>
          <a:noFill/>
          <a:ln w="57150">
            <a:solidFill>
              <a:srgbClr val="73070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sz="1800" b="1" dirty="0">
              <a:solidFill>
                <a:srgbClr val="730707"/>
              </a:solidFill>
            </a:endParaRPr>
          </a:p>
        </p:txBody>
      </p:sp>
      <p:pic>
        <p:nvPicPr>
          <p:cNvPr id="8" name="Picture 5" descr="UNION Nott vector comp"/>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5952" y="395288"/>
            <a:ext cx="1263649" cy="817562"/>
          </a:xfrm>
          <a:prstGeom prst="rect">
            <a:avLst/>
          </a:prstGeom>
          <a:solidFill>
            <a:schemeClr val="bg1"/>
          </a:solidFill>
          <a:ln w="9525">
            <a:solidFill>
              <a:schemeClr val="bg1"/>
            </a:solidFill>
            <a:miter lim="800000"/>
            <a:headEnd/>
            <a:tailEnd/>
          </a:ln>
        </p:spPr>
      </p:pic>
      <p:pic>
        <p:nvPicPr>
          <p:cNvPr id="9" name="Picture 9" descr="Logo with date 6"/>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331451" y="5897564"/>
            <a:ext cx="1860549"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0436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9/16/2019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9/16/2019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9/16/2019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9/16/2019</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9/16/2019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 id="2147483669" r:id="rId17"/>
    <p:sldLayoutId id="2147483670" r:id="rId18"/>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jpe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2.mp4"/><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slideLayout" Target="../slideLayouts/slideLayout6.xml"/><Relationship Id="rId4" Type="http://schemas.openxmlformats.org/officeDocument/2006/relationships/video" Target="../media/media2.mp4"/></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youtu.be/M_qSnjKN7f8?t=3" TargetMode="Externa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6.png"/><Relationship Id="rId4" Type="http://schemas.openxmlformats.org/officeDocument/2006/relationships/diagramQuickStyle" Target="../diagrams/quickStyle1.xml"/><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089E1-B8F2-44D3-868D-62ECDF3B7162}"/>
              </a:ext>
            </a:extLst>
          </p:cNvPr>
          <p:cNvSpPr>
            <a:spLocks noGrp="1"/>
          </p:cNvSpPr>
          <p:nvPr>
            <p:ph type="ctrTitle"/>
          </p:nvPr>
        </p:nvSpPr>
        <p:spPr>
          <a:xfrm>
            <a:off x="2212532" y="1901614"/>
            <a:ext cx="7766936" cy="1646302"/>
          </a:xfrm>
        </p:spPr>
        <p:txBody>
          <a:bodyPr/>
          <a:lstStyle/>
          <a:p>
            <a:pPr algn="l"/>
            <a:r>
              <a:rPr lang="en-US" sz="5000" dirty="0"/>
              <a:t>Disruptions of the 4</a:t>
            </a:r>
            <a:r>
              <a:rPr lang="en-US" sz="5000" baseline="30000" dirty="0"/>
              <a:t>th</a:t>
            </a:r>
            <a:r>
              <a:rPr lang="en-US" sz="5000" dirty="0"/>
              <a:t> Industrial Revolution</a:t>
            </a:r>
          </a:p>
        </p:txBody>
      </p:sp>
      <p:sp>
        <p:nvSpPr>
          <p:cNvPr id="3" name="Subtitle 2">
            <a:extLst>
              <a:ext uri="{FF2B5EF4-FFF2-40B4-BE49-F238E27FC236}">
                <a16:creationId xmlns:a16="http://schemas.microsoft.com/office/drawing/2014/main" id="{941A038B-7960-4B7B-AB0E-522A0532E313}"/>
              </a:ext>
            </a:extLst>
          </p:cNvPr>
          <p:cNvSpPr>
            <a:spLocks noGrp="1"/>
          </p:cNvSpPr>
          <p:nvPr>
            <p:ph type="subTitle" idx="1"/>
          </p:nvPr>
        </p:nvSpPr>
        <p:spPr>
          <a:xfrm>
            <a:off x="2212532" y="3774150"/>
            <a:ext cx="7766936" cy="1096899"/>
          </a:xfrm>
        </p:spPr>
        <p:txBody>
          <a:bodyPr>
            <a:normAutofit/>
          </a:bodyPr>
          <a:lstStyle/>
          <a:p>
            <a:pPr algn="l"/>
            <a:r>
              <a:rPr lang="en-US" sz="2800" dirty="0"/>
              <a:t>The Internet of Things &amp; 3D Printing</a:t>
            </a:r>
          </a:p>
        </p:txBody>
      </p:sp>
      <p:sp>
        <p:nvSpPr>
          <p:cNvPr id="4" name="Rectangle 3">
            <a:extLst>
              <a:ext uri="{FF2B5EF4-FFF2-40B4-BE49-F238E27FC236}">
                <a16:creationId xmlns:a16="http://schemas.microsoft.com/office/drawing/2014/main" id="{023C1D6F-6473-4A3B-8FF8-5CE76B35B84C}"/>
              </a:ext>
            </a:extLst>
          </p:cNvPr>
          <p:cNvSpPr/>
          <p:nvPr/>
        </p:nvSpPr>
        <p:spPr>
          <a:xfrm>
            <a:off x="2212532" y="4871049"/>
            <a:ext cx="6096000" cy="646331"/>
          </a:xfrm>
          <a:prstGeom prst="rect">
            <a:avLst/>
          </a:prstGeom>
        </p:spPr>
        <p:txBody>
          <a:bodyPr>
            <a:spAutoFit/>
          </a:bodyPr>
          <a:lstStyle/>
          <a:p>
            <a:r>
              <a:rPr lang="en-US" dirty="0">
                <a:solidFill>
                  <a:schemeClr val="bg1">
                    <a:lumMod val="50000"/>
                  </a:schemeClr>
                </a:solidFill>
              </a:rPr>
              <a:t>Randy Rausch</a:t>
            </a:r>
          </a:p>
          <a:p>
            <a:r>
              <a:rPr lang="en-US" dirty="0">
                <a:solidFill>
                  <a:schemeClr val="bg1">
                    <a:lumMod val="50000"/>
                  </a:schemeClr>
                </a:solidFill>
              </a:rPr>
              <a:t>randy@socialtorch.org</a:t>
            </a:r>
          </a:p>
        </p:txBody>
      </p:sp>
    </p:spTree>
    <p:extLst>
      <p:ext uri="{BB962C8B-B14F-4D97-AF65-F5344CB8AC3E}">
        <p14:creationId xmlns:p14="http://schemas.microsoft.com/office/powerpoint/2010/main" val="4287495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0863FF-8D86-4625-BDF0-8DFB3F2CE3DA}"/>
              </a:ext>
            </a:extLst>
          </p:cNvPr>
          <p:cNvSpPr/>
          <p:nvPr/>
        </p:nvSpPr>
        <p:spPr>
          <a:xfrm>
            <a:off x="5086351" y="-85725"/>
            <a:ext cx="7191374" cy="69437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FD43DED-7B10-41AB-9593-C3C905EB2F99}"/>
              </a:ext>
            </a:extLst>
          </p:cNvPr>
          <p:cNvPicPr>
            <a:picLocks noChangeAspect="1"/>
          </p:cNvPicPr>
          <p:nvPr/>
        </p:nvPicPr>
        <p:blipFill>
          <a:blip r:embed="rId3"/>
          <a:stretch>
            <a:fillRect/>
          </a:stretch>
        </p:blipFill>
        <p:spPr>
          <a:xfrm>
            <a:off x="8456235" y="-13074"/>
            <a:ext cx="3699715" cy="2196706"/>
          </a:xfrm>
          <a:prstGeom prst="roundRect">
            <a:avLst>
              <a:gd name="adj" fmla="val 8594"/>
            </a:avLst>
          </a:prstGeom>
          <a:solidFill>
            <a:srgbClr val="FFFFFF">
              <a:shade val="85000"/>
            </a:srgbClr>
          </a:solidFill>
          <a:ln>
            <a:noFill/>
          </a:ln>
          <a:effectLst/>
        </p:spPr>
      </p:pic>
      <p:sp>
        <p:nvSpPr>
          <p:cNvPr id="2" name="Title 1">
            <a:extLst>
              <a:ext uri="{FF2B5EF4-FFF2-40B4-BE49-F238E27FC236}">
                <a16:creationId xmlns:a16="http://schemas.microsoft.com/office/drawing/2014/main" id="{89B0D556-17E2-4E03-AF1E-41ABFD539997}"/>
              </a:ext>
            </a:extLst>
          </p:cNvPr>
          <p:cNvSpPr>
            <a:spLocks noGrp="1"/>
          </p:cNvSpPr>
          <p:nvPr>
            <p:ph type="title"/>
          </p:nvPr>
        </p:nvSpPr>
        <p:spPr/>
        <p:txBody>
          <a:bodyPr/>
          <a:lstStyle/>
          <a:p>
            <a:r>
              <a:rPr lang="en-US" dirty="0"/>
              <a:t>3D Printing</a:t>
            </a:r>
            <a:br>
              <a:rPr lang="en-US" dirty="0"/>
            </a:br>
            <a:r>
              <a:rPr lang="en-US" dirty="0"/>
              <a:t>(Additive Manufacturing)</a:t>
            </a:r>
          </a:p>
        </p:txBody>
      </p:sp>
      <p:sp>
        <p:nvSpPr>
          <p:cNvPr id="3" name="Content Placeholder 2">
            <a:extLst>
              <a:ext uri="{FF2B5EF4-FFF2-40B4-BE49-F238E27FC236}">
                <a16:creationId xmlns:a16="http://schemas.microsoft.com/office/drawing/2014/main" id="{7691A22F-9109-4E5B-A486-8639A36D5159}"/>
              </a:ext>
            </a:extLst>
          </p:cNvPr>
          <p:cNvSpPr>
            <a:spLocks noGrp="1"/>
          </p:cNvSpPr>
          <p:nvPr>
            <p:ph idx="1"/>
          </p:nvPr>
        </p:nvSpPr>
        <p:spPr/>
        <p:txBody>
          <a:bodyPr>
            <a:normAutofit/>
          </a:bodyPr>
          <a:lstStyle/>
          <a:p>
            <a:pPr marL="0" indent="0">
              <a:buNone/>
            </a:pPr>
            <a:r>
              <a:rPr lang="en-US" sz="1900" b="1" dirty="0"/>
              <a:t>Benefits:</a:t>
            </a:r>
          </a:p>
          <a:p>
            <a:pPr>
              <a:spcBef>
                <a:spcPts val="0"/>
              </a:spcBef>
            </a:pPr>
            <a:r>
              <a:rPr lang="en-US" dirty="0"/>
              <a:t>Enables complex geometries </a:t>
            </a:r>
          </a:p>
          <a:p>
            <a:pPr>
              <a:spcBef>
                <a:spcPts val="0"/>
              </a:spcBef>
            </a:pPr>
            <a:r>
              <a:rPr lang="en-US" dirty="0"/>
              <a:t>Consumes fewer raw-materials</a:t>
            </a:r>
          </a:p>
          <a:p>
            <a:pPr>
              <a:spcBef>
                <a:spcPts val="0"/>
              </a:spcBef>
            </a:pPr>
            <a:r>
              <a:rPr lang="en-US" dirty="0"/>
              <a:t>Produces less waste</a:t>
            </a:r>
          </a:p>
          <a:p>
            <a:pPr>
              <a:spcBef>
                <a:spcPts val="0"/>
              </a:spcBef>
            </a:pPr>
            <a:r>
              <a:rPr lang="en-US" dirty="0"/>
              <a:t>Consumes less energy</a:t>
            </a:r>
          </a:p>
          <a:p>
            <a:pPr>
              <a:spcBef>
                <a:spcPts val="0"/>
              </a:spcBef>
            </a:pPr>
            <a:r>
              <a:rPr lang="en-US" dirty="0"/>
              <a:t>Decreased time-to-market</a:t>
            </a:r>
          </a:p>
          <a:p>
            <a:endParaRPr lang="en-US" dirty="0"/>
          </a:p>
          <a:p>
            <a:pPr marL="0" indent="0">
              <a:buNone/>
            </a:pPr>
            <a:r>
              <a:rPr lang="en-US" sz="1900" b="1" dirty="0"/>
              <a:t>Printable Materials:</a:t>
            </a:r>
          </a:p>
          <a:p>
            <a:pPr>
              <a:spcBef>
                <a:spcPts val="0"/>
              </a:spcBef>
            </a:pPr>
            <a:r>
              <a:rPr lang="en-US" dirty="0"/>
              <a:t>Thermoplastics</a:t>
            </a:r>
          </a:p>
          <a:p>
            <a:pPr>
              <a:spcBef>
                <a:spcPts val="0"/>
              </a:spcBef>
            </a:pPr>
            <a:r>
              <a:rPr lang="en-US" dirty="0"/>
              <a:t>Metals</a:t>
            </a:r>
          </a:p>
          <a:p>
            <a:pPr>
              <a:spcBef>
                <a:spcPts val="0"/>
              </a:spcBef>
            </a:pPr>
            <a:r>
              <a:rPr lang="en-US" dirty="0"/>
              <a:t>Ceramics</a:t>
            </a:r>
          </a:p>
          <a:p>
            <a:pPr>
              <a:spcBef>
                <a:spcPts val="0"/>
              </a:spcBef>
            </a:pPr>
            <a:r>
              <a:rPr lang="en-US" dirty="0"/>
              <a:t>Biochemicals</a:t>
            </a:r>
          </a:p>
        </p:txBody>
      </p:sp>
      <p:pic>
        <p:nvPicPr>
          <p:cNvPr id="5" name="Picture 4">
            <a:extLst>
              <a:ext uri="{FF2B5EF4-FFF2-40B4-BE49-F238E27FC236}">
                <a16:creationId xmlns:a16="http://schemas.microsoft.com/office/drawing/2014/main" id="{EF419B24-2FDD-4649-99F6-FA2B7E2D025D}"/>
              </a:ext>
            </a:extLst>
          </p:cNvPr>
          <p:cNvPicPr>
            <a:picLocks noChangeAspect="1"/>
          </p:cNvPicPr>
          <p:nvPr/>
        </p:nvPicPr>
        <p:blipFill>
          <a:blip r:embed="rId4"/>
          <a:stretch>
            <a:fillRect/>
          </a:stretch>
        </p:blipFill>
        <p:spPr>
          <a:xfrm>
            <a:off x="6976465" y="129638"/>
            <a:ext cx="1371600" cy="1940310"/>
          </a:xfrm>
          <a:prstGeom prst="roundRect">
            <a:avLst>
              <a:gd name="adj" fmla="val 8594"/>
            </a:avLst>
          </a:prstGeom>
          <a:solidFill>
            <a:srgbClr val="FFFFFF">
              <a:shade val="85000"/>
            </a:srgbClr>
          </a:solidFill>
          <a:ln>
            <a:noFill/>
          </a:ln>
          <a:effectLst/>
        </p:spPr>
      </p:pic>
      <p:pic>
        <p:nvPicPr>
          <p:cNvPr id="3074" name="Picture 2" descr="Image result for 3d printing examples">
            <a:extLst>
              <a:ext uri="{FF2B5EF4-FFF2-40B4-BE49-F238E27FC236}">
                <a16:creationId xmlns:a16="http://schemas.microsoft.com/office/drawing/2014/main" id="{2627856B-4E2C-4BB5-8615-E29F205078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0030" y="2313984"/>
            <a:ext cx="1645920" cy="1028700"/>
          </a:xfrm>
          <a:prstGeom prst="roundRect">
            <a:avLst>
              <a:gd name="adj" fmla="val 8594"/>
            </a:avLst>
          </a:prstGeom>
          <a:solidFill>
            <a:srgbClr val="FFFFFF">
              <a:shade val="85000"/>
            </a:srgbClr>
          </a:solidFill>
          <a:ln>
            <a:noFill/>
          </a:ln>
          <a:effectLst/>
          <a:extLst/>
        </p:spPr>
      </p:pic>
      <p:pic>
        <p:nvPicPr>
          <p:cNvPr id="3076" name="Picture 4" descr="Image result for 3d printing examples">
            <a:extLst>
              <a:ext uri="{FF2B5EF4-FFF2-40B4-BE49-F238E27FC236}">
                <a16:creationId xmlns:a16="http://schemas.microsoft.com/office/drawing/2014/main" id="{7926E95B-F218-4122-BE5C-448F7754FF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10030" y="3473036"/>
            <a:ext cx="1645920" cy="1096596"/>
          </a:xfrm>
          <a:prstGeom prst="roundRect">
            <a:avLst>
              <a:gd name="adj" fmla="val 8594"/>
            </a:avLst>
          </a:prstGeom>
          <a:solidFill>
            <a:srgbClr val="FFFFFF">
              <a:shade val="85000"/>
            </a:srgbClr>
          </a:solidFill>
          <a:ln>
            <a:noFill/>
          </a:ln>
          <a:effectLst/>
          <a:extLst/>
        </p:spPr>
      </p:pic>
      <p:pic>
        <p:nvPicPr>
          <p:cNvPr id="3080" name="Picture 8" descr="3D print example 6">
            <a:extLst>
              <a:ext uri="{FF2B5EF4-FFF2-40B4-BE49-F238E27FC236}">
                <a16:creationId xmlns:a16="http://schemas.microsoft.com/office/drawing/2014/main" id="{2B095035-1979-4E83-91F9-16731E8E2F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8065" y="2444185"/>
            <a:ext cx="1965499" cy="1965499"/>
          </a:xfrm>
          <a:prstGeom prst="roundRect">
            <a:avLst>
              <a:gd name="adj" fmla="val 8594"/>
            </a:avLst>
          </a:prstGeom>
          <a:solidFill>
            <a:srgbClr val="FFFFFF">
              <a:shade val="85000"/>
            </a:srgbClr>
          </a:solidFill>
          <a:ln>
            <a:noFill/>
          </a:ln>
          <a:effectLst/>
          <a:extLst/>
        </p:spPr>
      </p:pic>
      <p:pic>
        <p:nvPicPr>
          <p:cNvPr id="3084" name="Picture 12" descr="Image result for 3d printing examples">
            <a:extLst>
              <a:ext uri="{FF2B5EF4-FFF2-40B4-BE49-F238E27FC236}">
                <a16:creationId xmlns:a16="http://schemas.microsoft.com/office/drawing/2014/main" id="{792538FD-D217-45A7-9CD3-2A30DF8E94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1858" y="4496109"/>
            <a:ext cx="3128760" cy="2194560"/>
          </a:xfrm>
          <a:prstGeom prst="roundRect">
            <a:avLst>
              <a:gd name="adj" fmla="val 8594"/>
            </a:avLst>
          </a:prstGeom>
          <a:solidFill>
            <a:srgbClr val="FFFFFF">
              <a:shade val="85000"/>
            </a:srgbClr>
          </a:solidFill>
          <a:ln>
            <a:noFill/>
          </a:ln>
          <a:effectLst/>
          <a:extLst/>
        </p:spPr>
      </p:pic>
      <p:pic>
        <p:nvPicPr>
          <p:cNvPr id="3086" name="Picture 14" descr="3D Printed Heart (Good Example)">
            <a:extLst>
              <a:ext uri="{FF2B5EF4-FFF2-40B4-BE49-F238E27FC236}">
                <a16:creationId xmlns:a16="http://schemas.microsoft.com/office/drawing/2014/main" id="{6879172F-7B95-4C71-B36B-5453244971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4878" y="4524779"/>
            <a:ext cx="3771072" cy="2194560"/>
          </a:xfrm>
          <a:prstGeom prst="roundRect">
            <a:avLst>
              <a:gd name="adj" fmla="val 8594"/>
            </a:avLst>
          </a:prstGeom>
          <a:solidFill>
            <a:srgbClr val="FFFFFF">
              <a:shade val="85000"/>
            </a:srgbClr>
          </a:solidFill>
          <a:ln>
            <a:noFill/>
          </a:ln>
          <a:effectLst/>
          <a:extLst/>
        </p:spPr>
      </p:pic>
      <p:pic>
        <p:nvPicPr>
          <p:cNvPr id="3090" name="Picture 18" descr="Image result for 3d printed aircraft engine parts">
            <a:extLst>
              <a:ext uri="{FF2B5EF4-FFF2-40B4-BE49-F238E27FC236}">
                <a16:creationId xmlns:a16="http://schemas.microsoft.com/office/drawing/2014/main" id="{E61AB73E-1979-4EA4-8ECD-A5E090777AC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6522"/>
          <a:stretch/>
        </p:blipFill>
        <p:spPr bwMode="auto">
          <a:xfrm>
            <a:off x="5201858" y="2510406"/>
            <a:ext cx="3115069" cy="1866153"/>
          </a:xfrm>
          <a:prstGeom prst="roundRect">
            <a:avLst>
              <a:gd name="adj" fmla="val 8594"/>
            </a:avLst>
          </a:prstGeom>
          <a:solidFill>
            <a:srgbClr val="FFFFFF">
              <a:shade val="85000"/>
            </a:srgbClr>
          </a:solidFill>
          <a:ln>
            <a:noFill/>
          </a:ln>
          <a:effectLst/>
          <a:extLst/>
        </p:spPr>
      </p:pic>
    </p:spTree>
    <p:extLst>
      <p:ext uri="{BB962C8B-B14F-4D97-AF65-F5344CB8AC3E}">
        <p14:creationId xmlns:p14="http://schemas.microsoft.com/office/powerpoint/2010/main" val="2127390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245" y="366409"/>
            <a:ext cx="8596668" cy="1320800"/>
          </a:xfrm>
        </p:spPr>
        <p:txBody>
          <a:bodyPr/>
          <a:lstStyle/>
          <a:p>
            <a:r>
              <a:rPr lang="en-US" dirty="0"/>
              <a:t>Direct</a:t>
            </a:r>
            <a:r>
              <a:rPr lang="en-US" baseline="0" dirty="0"/>
              <a:t> Metal Laser Melting (DMLM)</a:t>
            </a:r>
            <a:endParaRPr lang="en-US" dirty="0"/>
          </a:p>
        </p:txBody>
      </p:sp>
      <p:pic>
        <p:nvPicPr>
          <p:cNvPr id="8"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16245" y="1855389"/>
            <a:ext cx="4735766" cy="3399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VI_133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9817" t="29479" r="25321" b="28589"/>
          <a:stretch>
            <a:fillRect/>
          </a:stretch>
        </p:blipFill>
        <p:spPr>
          <a:xfrm>
            <a:off x="5936757" y="3884988"/>
            <a:ext cx="3660226" cy="2494734"/>
          </a:xfrm>
          <a:prstGeom prst="rect">
            <a:avLst/>
          </a:prstGeom>
        </p:spPr>
      </p:pic>
      <p:pic>
        <p:nvPicPr>
          <p:cNvPr id="9" name="DMLM video 3.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936757" y="1540456"/>
            <a:ext cx="3660048" cy="2058777"/>
          </a:xfrm>
          <a:prstGeom prst="rect">
            <a:avLst/>
          </a:prstGeom>
        </p:spPr>
      </p:pic>
      <p:sp>
        <p:nvSpPr>
          <p:cNvPr id="3" name="Rectangle 2">
            <a:extLst>
              <a:ext uri="{FF2B5EF4-FFF2-40B4-BE49-F238E27FC236}">
                <a16:creationId xmlns:a16="http://schemas.microsoft.com/office/drawing/2014/main" id="{117FD0A3-ACB0-4421-B4D2-1E4A2957F576}"/>
              </a:ext>
            </a:extLst>
          </p:cNvPr>
          <p:cNvSpPr/>
          <p:nvPr/>
        </p:nvSpPr>
        <p:spPr>
          <a:xfrm>
            <a:off x="1315656" y="5728940"/>
            <a:ext cx="3368230" cy="369332"/>
          </a:xfrm>
          <a:prstGeom prst="rect">
            <a:avLst/>
          </a:prstGeom>
        </p:spPr>
        <p:txBody>
          <a:bodyPr wrap="none">
            <a:spAutoFit/>
          </a:bodyPr>
          <a:lstStyle/>
          <a:p>
            <a:pPr algn="ctr" fontAlgn="base">
              <a:spcBef>
                <a:spcPts val="600"/>
              </a:spcBef>
              <a:spcAft>
                <a:spcPct val="0"/>
              </a:spcAft>
              <a:defRPr/>
            </a:pPr>
            <a:r>
              <a:rPr lang="en-US" dirty="0">
                <a:solidFill>
                  <a:schemeClr val="bg1">
                    <a:lumMod val="50000"/>
                  </a:schemeClr>
                </a:solidFill>
              </a:rPr>
              <a:t>1 in</a:t>
            </a:r>
            <a:r>
              <a:rPr lang="en-US" baseline="30000" dirty="0">
                <a:solidFill>
                  <a:schemeClr val="bg1">
                    <a:lumMod val="50000"/>
                  </a:schemeClr>
                </a:solidFill>
              </a:rPr>
              <a:t>3</a:t>
            </a:r>
            <a:r>
              <a:rPr lang="en-US" dirty="0">
                <a:solidFill>
                  <a:schemeClr val="bg1">
                    <a:lumMod val="50000"/>
                  </a:schemeClr>
                </a:solidFill>
              </a:rPr>
              <a:t> = 62 miles of micro-welds</a:t>
            </a:r>
          </a:p>
        </p:txBody>
      </p:sp>
    </p:spTree>
    <p:extLst>
      <p:ext uri="{BB962C8B-B14F-4D97-AF65-F5344CB8AC3E}">
        <p14:creationId xmlns:p14="http://schemas.microsoft.com/office/powerpoint/2010/main" val="136645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3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9091">
                <p:cTn id="12" fill="hold" display="0">
                  <p:stCondLst>
                    <p:cond delay="indefinite"/>
                  </p:stCondLst>
                </p:cTn>
                <p:tgtEl>
                  <p:spTgt spid="10"/>
                </p:tgtEl>
              </p:cMediaNode>
            </p:video>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9"/>
                                        </p:tgtEl>
                                      </p:cBhvr>
                                    </p:cmd>
                                  </p:childTnLst>
                                </p:cTn>
                              </p:par>
                            </p:childTnLst>
                          </p:cTn>
                        </p:par>
                      </p:childTnLst>
                    </p:cTn>
                  </p:par>
                </p:childTnLst>
              </p:cTn>
              <p:nextCondLst>
                <p:cond evt="onClick" delay="0">
                  <p:tgtEl>
                    <p:spTgt spid="9"/>
                  </p:tgtEl>
                </p:cond>
              </p:nextCondLst>
            </p:seq>
            <p:video>
              <p:cMediaNode vol="20000">
                <p:cTn id="18" repeatCount="indefinite" fill="hold" display="0">
                  <p:stCondLst>
                    <p:cond delay="indefinite"/>
                  </p:stCondLst>
                </p:cTn>
                <p:tgtEl>
                  <p:spTgt spid="9"/>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GE Inspira Sans" charset="0"/>
                <a:cs typeface="GE Inspira Sans" charset="0"/>
              </a:rPr>
              <a:t>Electron Beam Technology</a:t>
            </a:r>
          </a:p>
        </p:txBody>
      </p:sp>
      <p:pic>
        <p:nvPicPr>
          <p:cNvPr id="6" name="Picture 5">
            <a:hlinkClick r:id="rId2"/>
            <a:extLst>
              <a:ext uri="{FF2B5EF4-FFF2-40B4-BE49-F238E27FC236}">
                <a16:creationId xmlns:a16="http://schemas.microsoft.com/office/drawing/2014/main" id="{5DA37C74-FA88-4E78-927E-65E9DE570B1B}"/>
              </a:ext>
            </a:extLst>
          </p:cNvPr>
          <p:cNvPicPr>
            <a:picLocks noChangeAspect="1"/>
          </p:cNvPicPr>
          <p:nvPr/>
        </p:nvPicPr>
        <p:blipFill>
          <a:blip r:embed="rId3"/>
          <a:stretch>
            <a:fillRect/>
          </a:stretch>
        </p:blipFill>
        <p:spPr>
          <a:xfrm>
            <a:off x="7043158" y="4659185"/>
            <a:ext cx="1645252" cy="1024791"/>
          </a:xfrm>
          <a:prstGeom prst="rect">
            <a:avLst/>
          </a:prstGeom>
        </p:spPr>
      </p:pic>
      <p:pic>
        <p:nvPicPr>
          <p:cNvPr id="8" name="Picture 7">
            <a:extLst>
              <a:ext uri="{FF2B5EF4-FFF2-40B4-BE49-F238E27FC236}">
                <a16:creationId xmlns:a16="http://schemas.microsoft.com/office/drawing/2014/main" id="{EDB52F19-F8F4-4660-94E9-5D390FE26B66}"/>
              </a:ext>
            </a:extLst>
          </p:cNvPr>
          <p:cNvPicPr>
            <a:picLocks noChangeAspect="1"/>
          </p:cNvPicPr>
          <p:nvPr/>
        </p:nvPicPr>
        <p:blipFill>
          <a:blip r:embed="rId4"/>
          <a:stretch>
            <a:fillRect/>
          </a:stretch>
        </p:blipFill>
        <p:spPr>
          <a:xfrm>
            <a:off x="516045" y="1417365"/>
            <a:ext cx="3193597" cy="4985127"/>
          </a:xfrm>
          <a:prstGeom prst="rect">
            <a:avLst/>
          </a:prstGeom>
        </p:spPr>
      </p:pic>
      <p:sp>
        <p:nvSpPr>
          <p:cNvPr id="7" name="TextBox 6">
            <a:extLst>
              <a:ext uri="{FF2B5EF4-FFF2-40B4-BE49-F238E27FC236}">
                <a16:creationId xmlns:a16="http://schemas.microsoft.com/office/drawing/2014/main" id="{3B48FBDC-6427-4F28-82D7-CFEF7822CBE0}"/>
              </a:ext>
            </a:extLst>
          </p:cNvPr>
          <p:cNvSpPr txBox="1"/>
          <p:nvPr/>
        </p:nvSpPr>
        <p:spPr>
          <a:xfrm>
            <a:off x="4295234" y="1930400"/>
            <a:ext cx="2946961" cy="3816429"/>
          </a:xfrm>
          <a:prstGeom prst="rect">
            <a:avLst/>
          </a:prstGeom>
          <a:noFill/>
        </p:spPr>
        <p:txBody>
          <a:bodyPr wrap="none" lIns="0" tIns="0" rIns="0" bIns="0" rtlCol="0">
            <a:spAutoFit/>
          </a:bodyPr>
          <a:lstStyle/>
          <a:p>
            <a:r>
              <a:rPr lang="en-US" sz="2400" b="1" dirty="0">
                <a:solidFill>
                  <a:schemeClr val="accent2"/>
                </a:solidFill>
              </a:rPr>
              <a:t>Current Applications</a:t>
            </a:r>
          </a:p>
          <a:p>
            <a:pPr marL="182880" indent="-182880">
              <a:buFont typeface="Arial" panose="020B0604020202020204" pitchFamily="34" charset="0"/>
              <a:buChar char="•"/>
            </a:pPr>
            <a:r>
              <a:rPr lang="en-US" sz="2000" dirty="0">
                <a:solidFill>
                  <a:schemeClr val="accent2"/>
                </a:solidFill>
              </a:rPr>
              <a:t>Aerospace</a:t>
            </a:r>
          </a:p>
          <a:p>
            <a:pPr marL="182880" indent="-182880">
              <a:buFont typeface="Arial" panose="020B0604020202020204" pitchFamily="34" charset="0"/>
              <a:buChar char="•"/>
            </a:pPr>
            <a:r>
              <a:rPr lang="en-US" sz="2000" dirty="0">
                <a:solidFill>
                  <a:schemeClr val="accent2"/>
                </a:solidFill>
              </a:rPr>
              <a:t>Medical implants</a:t>
            </a:r>
          </a:p>
          <a:p>
            <a:pPr marL="182880" indent="-182880">
              <a:buFont typeface="Arial" panose="020B0604020202020204" pitchFamily="34" charset="0"/>
              <a:buChar char="•"/>
            </a:pPr>
            <a:endParaRPr lang="en-US" sz="2000" dirty="0">
              <a:solidFill>
                <a:schemeClr val="accent2"/>
              </a:solidFill>
            </a:endParaRPr>
          </a:p>
          <a:p>
            <a:pPr marL="182880" indent="-182880">
              <a:buFont typeface="Arial" panose="020B0604020202020204" pitchFamily="34" charset="0"/>
              <a:buChar char="•"/>
            </a:pPr>
            <a:endParaRPr lang="en-US" sz="2000" dirty="0">
              <a:solidFill>
                <a:schemeClr val="accent2"/>
              </a:solidFill>
            </a:endParaRPr>
          </a:p>
          <a:p>
            <a:pPr marL="182880" indent="-182880">
              <a:buFont typeface="Arial" panose="020B0604020202020204" pitchFamily="34" charset="0"/>
              <a:buChar char="•"/>
            </a:pPr>
            <a:endParaRPr lang="en-US" sz="2000" dirty="0">
              <a:solidFill>
                <a:schemeClr val="accent2"/>
              </a:solidFill>
            </a:endParaRPr>
          </a:p>
          <a:p>
            <a:pPr marL="182880" indent="-182880">
              <a:buFont typeface="Arial" panose="020B0604020202020204" pitchFamily="34" charset="0"/>
              <a:buChar char="•"/>
            </a:pPr>
            <a:endParaRPr lang="en-US" sz="2000" dirty="0">
              <a:solidFill>
                <a:schemeClr val="accent2"/>
              </a:solidFill>
            </a:endParaRPr>
          </a:p>
          <a:p>
            <a:pPr marL="182880" indent="-182880">
              <a:buFont typeface="Arial" panose="020B0604020202020204" pitchFamily="34" charset="0"/>
              <a:buChar char="•"/>
            </a:pPr>
            <a:endParaRPr lang="en-US" sz="2000" dirty="0">
              <a:solidFill>
                <a:schemeClr val="accent2"/>
              </a:solidFill>
            </a:endParaRPr>
          </a:p>
          <a:p>
            <a:r>
              <a:rPr lang="en-US" sz="2400" b="1" dirty="0">
                <a:solidFill>
                  <a:schemeClr val="accent2"/>
                </a:solidFill>
              </a:rPr>
              <a:t>Material systems</a:t>
            </a:r>
          </a:p>
          <a:p>
            <a:pPr marL="182880" indent="-182880">
              <a:buFont typeface="Arial" panose="020B0604020202020204" pitchFamily="34" charset="0"/>
              <a:buChar char="•"/>
            </a:pPr>
            <a:r>
              <a:rPr lang="en-US" sz="2000" dirty="0">
                <a:solidFill>
                  <a:schemeClr val="accent2"/>
                </a:solidFill>
              </a:rPr>
              <a:t>Titanium alloys</a:t>
            </a:r>
          </a:p>
          <a:p>
            <a:pPr marL="182880" indent="-182880">
              <a:buFont typeface="Arial" panose="020B0604020202020204" pitchFamily="34" charset="0"/>
              <a:buChar char="•"/>
            </a:pPr>
            <a:r>
              <a:rPr lang="en-US" sz="2000" dirty="0">
                <a:solidFill>
                  <a:schemeClr val="accent2"/>
                </a:solidFill>
              </a:rPr>
              <a:t>Aluminum alloys</a:t>
            </a:r>
          </a:p>
          <a:p>
            <a:pPr marL="182880" indent="-182880">
              <a:buFont typeface="Arial" panose="020B0604020202020204" pitchFamily="34" charset="0"/>
              <a:buChar char="•"/>
            </a:pPr>
            <a:r>
              <a:rPr lang="en-US" sz="2000" dirty="0">
                <a:solidFill>
                  <a:schemeClr val="accent2"/>
                </a:solidFill>
              </a:rPr>
              <a:t>Copper &amp; its alloys</a:t>
            </a:r>
          </a:p>
        </p:txBody>
      </p:sp>
      <p:sp>
        <p:nvSpPr>
          <p:cNvPr id="9" name="TextBox 8">
            <a:extLst>
              <a:ext uri="{FF2B5EF4-FFF2-40B4-BE49-F238E27FC236}">
                <a16:creationId xmlns:a16="http://schemas.microsoft.com/office/drawing/2014/main" id="{2E15978E-330E-441A-8905-2E03216326B2}"/>
              </a:ext>
            </a:extLst>
          </p:cNvPr>
          <p:cNvSpPr txBox="1"/>
          <p:nvPr/>
        </p:nvSpPr>
        <p:spPr>
          <a:xfrm>
            <a:off x="8222288" y="3429000"/>
            <a:ext cx="932243" cy="184666"/>
          </a:xfrm>
          <a:prstGeom prst="rect">
            <a:avLst/>
          </a:prstGeom>
          <a:noFill/>
        </p:spPr>
        <p:txBody>
          <a:bodyPr wrap="none" lIns="0" tIns="0" rIns="0" bIns="0" rtlCol="0">
            <a:spAutoFit/>
          </a:bodyPr>
          <a:lstStyle/>
          <a:p>
            <a:r>
              <a:rPr lang="en-US" sz="1200" dirty="0">
                <a:solidFill>
                  <a:schemeClr val="accent2"/>
                </a:solidFill>
              </a:rPr>
              <a:t>Turbine blade</a:t>
            </a:r>
          </a:p>
        </p:txBody>
      </p:sp>
      <p:pic>
        <p:nvPicPr>
          <p:cNvPr id="12" name="Picture 11">
            <a:extLst>
              <a:ext uri="{FF2B5EF4-FFF2-40B4-BE49-F238E27FC236}">
                <a16:creationId xmlns:a16="http://schemas.microsoft.com/office/drawing/2014/main" id="{9EFE0429-04DB-41D6-9284-3BA696F67039}"/>
              </a:ext>
            </a:extLst>
          </p:cNvPr>
          <p:cNvPicPr>
            <a:picLocks noChangeAspect="1"/>
          </p:cNvPicPr>
          <p:nvPr/>
        </p:nvPicPr>
        <p:blipFill>
          <a:blip r:embed="rId5"/>
          <a:stretch>
            <a:fillRect/>
          </a:stretch>
        </p:blipFill>
        <p:spPr>
          <a:xfrm>
            <a:off x="4422981" y="3022445"/>
            <a:ext cx="1300528" cy="965604"/>
          </a:xfrm>
          <a:prstGeom prst="rect">
            <a:avLst/>
          </a:prstGeom>
        </p:spPr>
      </p:pic>
      <p:sp>
        <p:nvSpPr>
          <p:cNvPr id="13" name="TextBox 12">
            <a:extLst>
              <a:ext uri="{FF2B5EF4-FFF2-40B4-BE49-F238E27FC236}">
                <a16:creationId xmlns:a16="http://schemas.microsoft.com/office/drawing/2014/main" id="{0784F21C-7D28-43AF-BC89-14DAA5C2EBDF}"/>
              </a:ext>
            </a:extLst>
          </p:cNvPr>
          <p:cNvSpPr txBox="1"/>
          <p:nvPr/>
        </p:nvSpPr>
        <p:spPr>
          <a:xfrm>
            <a:off x="5332870" y="3429000"/>
            <a:ext cx="583493" cy="184666"/>
          </a:xfrm>
          <a:prstGeom prst="rect">
            <a:avLst/>
          </a:prstGeom>
          <a:noFill/>
        </p:spPr>
        <p:txBody>
          <a:bodyPr wrap="none" lIns="0" tIns="0" rIns="0" bIns="0" rtlCol="0">
            <a:spAutoFit/>
          </a:bodyPr>
          <a:lstStyle/>
          <a:p>
            <a:r>
              <a:rPr lang="en-US" sz="1200" dirty="0">
                <a:solidFill>
                  <a:schemeClr val="accent2"/>
                </a:solidFill>
              </a:rPr>
              <a:t>Knee/Hip</a:t>
            </a:r>
          </a:p>
        </p:txBody>
      </p:sp>
      <p:pic>
        <p:nvPicPr>
          <p:cNvPr id="14" name="Picture 13">
            <a:extLst>
              <a:ext uri="{FF2B5EF4-FFF2-40B4-BE49-F238E27FC236}">
                <a16:creationId xmlns:a16="http://schemas.microsoft.com/office/drawing/2014/main" id="{63DF6E98-61A2-453F-B617-A6E2920DF8AC}"/>
              </a:ext>
            </a:extLst>
          </p:cNvPr>
          <p:cNvPicPr>
            <a:picLocks noChangeAspect="1"/>
          </p:cNvPicPr>
          <p:nvPr/>
        </p:nvPicPr>
        <p:blipFill>
          <a:blip r:embed="rId6"/>
          <a:stretch>
            <a:fillRect/>
          </a:stretch>
        </p:blipFill>
        <p:spPr>
          <a:xfrm>
            <a:off x="6422174" y="3001028"/>
            <a:ext cx="1740159" cy="1157997"/>
          </a:xfrm>
          <a:prstGeom prst="rect">
            <a:avLst/>
          </a:prstGeom>
        </p:spPr>
      </p:pic>
    </p:spTree>
    <p:extLst>
      <p:ext uri="{BB962C8B-B14F-4D97-AF65-F5344CB8AC3E}">
        <p14:creationId xmlns:p14="http://schemas.microsoft.com/office/powerpoint/2010/main" val="78927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A707F7-EBB3-4E58-A70E-82DF4E458C24}"/>
              </a:ext>
            </a:extLst>
          </p:cNvPr>
          <p:cNvSpPr/>
          <p:nvPr/>
        </p:nvSpPr>
        <p:spPr>
          <a:xfrm>
            <a:off x="-114300" y="-114300"/>
            <a:ext cx="12458700" cy="6972300"/>
          </a:xfrm>
          <a:prstGeom prst="rect">
            <a:avLst/>
          </a:prstGeom>
          <a:solidFill>
            <a:srgbClr val="2F3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s://www.dsiac.org/sites/default/files/figure_1.png">
            <a:extLst>
              <a:ext uri="{FF2B5EF4-FFF2-40B4-BE49-F238E27FC236}">
                <a16:creationId xmlns:a16="http://schemas.microsoft.com/office/drawing/2014/main" id="{86A144AE-9537-43C9-A9CC-E21D7C4EFE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
          <a:stretch/>
        </p:blipFill>
        <p:spPr bwMode="auto">
          <a:xfrm>
            <a:off x="44450" y="990600"/>
            <a:ext cx="12147550" cy="48767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788FD30-8DC3-433A-A8C8-79B07F049010}"/>
              </a:ext>
            </a:extLst>
          </p:cNvPr>
          <p:cNvSpPr>
            <a:spLocks noGrp="1"/>
          </p:cNvSpPr>
          <p:nvPr>
            <p:ph type="title"/>
          </p:nvPr>
        </p:nvSpPr>
        <p:spPr>
          <a:xfrm>
            <a:off x="1795681" y="508000"/>
            <a:ext cx="8596668" cy="1320800"/>
          </a:xfrm>
          <a:solidFill>
            <a:srgbClr val="2F3B42"/>
          </a:solidFill>
        </p:spPr>
        <p:txBody>
          <a:bodyPr/>
          <a:lstStyle/>
          <a:p>
            <a:pPr algn="ctr"/>
            <a:r>
              <a:rPr lang="en-US" dirty="0"/>
              <a:t>Additive Manufacturing Technologies</a:t>
            </a:r>
          </a:p>
        </p:txBody>
      </p:sp>
    </p:spTree>
    <p:extLst>
      <p:ext uri="{BB962C8B-B14F-4D97-AF65-F5344CB8AC3E}">
        <p14:creationId xmlns:p14="http://schemas.microsoft.com/office/powerpoint/2010/main" val="4190341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3B12-D7B9-4F63-85E1-21BC280DFBB5}"/>
              </a:ext>
            </a:extLst>
          </p:cNvPr>
          <p:cNvSpPr>
            <a:spLocks noGrp="1"/>
          </p:cNvSpPr>
          <p:nvPr>
            <p:ph type="title"/>
          </p:nvPr>
        </p:nvSpPr>
        <p:spPr/>
        <p:txBody>
          <a:bodyPr/>
          <a:lstStyle/>
          <a:p>
            <a:r>
              <a:rPr lang="en-US" dirty="0"/>
              <a:t>Bioprinting</a:t>
            </a:r>
          </a:p>
        </p:txBody>
      </p:sp>
      <p:pic>
        <p:nvPicPr>
          <p:cNvPr id="9218" name="Picture 2" descr="https://media.springernature.com/original/springer-static/image/art%3A10.1007%2Fs40204-018-0087-0/MediaObjects/40204_2018_87_Fig1_HTML.gif">
            <a:extLst>
              <a:ext uri="{FF2B5EF4-FFF2-40B4-BE49-F238E27FC236}">
                <a16:creationId xmlns:a16="http://schemas.microsoft.com/office/drawing/2014/main" id="{D5B34201-2CDD-4809-BC9B-30415AFCD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534" y="1700156"/>
            <a:ext cx="5227867" cy="45482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D7BA712-C4AD-44D4-BBB3-D90A68413A4C}"/>
              </a:ext>
            </a:extLst>
          </p:cNvPr>
          <p:cNvPicPr>
            <a:picLocks noChangeAspect="1"/>
          </p:cNvPicPr>
          <p:nvPr/>
        </p:nvPicPr>
        <p:blipFill>
          <a:blip r:embed="rId4"/>
          <a:stretch>
            <a:fillRect/>
          </a:stretch>
        </p:blipFill>
        <p:spPr>
          <a:xfrm>
            <a:off x="5867403" y="4314825"/>
            <a:ext cx="3507222" cy="1238250"/>
          </a:xfrm>
          <a:prstGeom prst="rect">
            <a:avLst/>
          </a:prstGeom>
        </p:spPr>
      </p:pic>
      <p:sp>
        <p:nvSpPr>
          <p:cNvPr id="6" name="Right Brace 5">
            <a:extLst>
              <a:ext uri="{FF2B5EF4-FFF2-40B4-BE49-F238E27FC236}">
                <a16:creationId xmlns:a16="http://schemas.microsoft.com/office/drawing/2014/main" id="{EE619C77-807B-4116-9B6A-746BB17B973D}"/>
              </a:ext>
            </a:extLst>
          </p:cNvPr>
          <p:cNvSpPr/>
          <p:nvPr/>
        </p:nvSpPr>
        <p:spPr>
          <a:xfrm>
            <a:off x="5286374" y="4076700"/>
            <a:ext cx="428625" cy="1962150"/>
          </a:xfrm>
          <a:prstGeom prst="rightBrace">
            <a:avLst>
              <a:gd name="adj1" fmla="val 4611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95210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F463F-0286-47E9-AF12-9220DEF8E4B3}"/>
              </a:ext>
            </a:extLst>
          </p:cNvPr>
          <p:cNvSpPr>
            <a:spLocks noGrp="1"/>
          </p:cNvSpPr>
          <p:nvPr>
            <p:ph type="title"/>
          </p:nvPr>
        </p:nvSpPr>
        <p:spPr/>
        <p:txBody>
          <a:bodyPr/>
          <a:lstStyle/>
          <a:p>
            <a:r>
              <a:rPr lang="en-US" dirty="0"/>
              <a:t>3D Printed Organs</a:t>
            </a:r>
          </a:p>
        </p:txBody>
      </p:sp>
      <p:pic>
        <p:nvPicPr>
          <p:cNvPr id="4" name="Picture 3">
            <a:extLst>
              <a:ext uri="{FF2B5EF4-FFF2-40B4-BE49-F238E27FC236}">
                <a16:creationId xmlns:a16="http://schemas.microsoft.com/office/drawing/2014/main" id="{D48279AE-37CE-4735-A353-9CEC4BDE091D}"/>
              </a:ext>
            </a:extLst>
          </p:cNvPr>
          <p:cNvPicPr>
            <a:picLocks noChangeAspect="1"/>
          </p:cNvPicPr>
          <p:nvPr/>
        </p:nvPicPr>
        <p:blipFill rotWithShape="1">
          <a:blip r:embed="rId3"/>
          <a:srcRect l="15961" r="13030"/>
          <a:stretch/>
        </p:blipFill>
        <p:spPr>
          <a:xfrm>
            <a:off x="149398" y="1943658"/>
            <a:ext cx="2768600" cy="2565476"/>
          </a:xfrm>
          <a:prstGeom prst="rect">
            <a:avLst/>
          </a:prstGeom>
        </p:spPr>
      </p:pic>
      <p:sp>
        <p:nvSpPr>
          <p:cNvPr id="5" name="TextBox 4">
            <a:extLst>
              <a:ext uri="{FF2B5EF4-FFF2-40B4-BE49-F238E27FC236}">
                <a16:creationId xmlns:a16="http://schemas.microsoft.com/office/drawing/2014/main" id="{EE723DC4-F38E-496A-ACED-CE0FA5DCCD1A}"/>
              </a:ext>
            </a:extLst>
          </p:cNvPr>
          <p:cNvSpPr txBox="1"/>
          <p:nvPr/>
        </p:nvSpPr>
        <p:spPr>
          <a:xfrm>
            <a:off x="149398" y="4504783"/>
            <a:ext cx="2768600" cy="646331"/>
          </a:xfrm>
          <a:prstGeom prst="rect">
            <a:avLst/>
          </a:prstGeom>
          <a:noFill/>
        </p:spPr>
        <p:txBody>
          <a:bodyPr wrap="square" rtlCol="0">
            <a:spAutoFit/>
          </a:bodyPr>
          <a:lstStyle/>
          <a:p>
            <a:pPr algn="ctr"/>
            <a:r>
              <a:rPr lang="en-US" sz="1200" dirty="0">
                <a:solidFill>
                  <a:srgbClr val="286D9F"/>
                </a:solidFill>
              </a:rPr>
              <a:t>Lattice structure created with the Lewis Labs </a:t>
            </a:r>
            <a:r>
              <a:rPr lang="en-US" sz="1200" dirty="0" err="1">
                <a:solidFill>
                  <a:srgbClr val="286D9F"/>
                </a:solidFill>
              </a:rPr>
              <a:t>bioink</a:t>
            </a:r>
            <a:r>
              <a:rPr lang="en-US" sz="1200" dirty="0">
                <a:solidFill>
                  <a:srgbClr val="286D9F"/>
                </a:solidFill>
              </a:rPr>
              <a:t> </a:t>
            </a:r>
          </a:p>
          <a:p>
            <a:pPr algn="ctr"/>
            <a:r>
              <a:rPr lang="en-US" sz="1200" dirty="0">
                <a:solidFill>
                  <a:srgbClr val="286D9F"/>
                </a:solidFill>
              </a:rPr>
              <a:t>Source: MIT Technology Review</a:t>
            </a:r>
          </a:p>
        </p:txBody>
      </p:sp>
      <p:sp>
        <p:nvSpPr>
          <p:cNvPr id="6" name="TextBox 5">
            <a:extLst>
              <a:ext uri="{FF2B5EF4-FFF2-40B4-BE49-F238E27FC236}">
                <a16:creationId xmlns:a16="http://schemas.microsoft.com/office/drawing/2014/main" id="{028CCA12-70AD-44FE-B09C-0D3AB5D81A83}"/>
              </a:ext>
            </a:extLst>
          </p:cNvPr>
          <p:cNvSpPr txBox="1"/>
          <p:nvPr/>
        </p:nvSpPr>
        <p:spPr>
          <a:xfrm>
            <a:off x="1097937" y="1533479"/>
            <a:ext cx="871521" cy="369332"/>
          </a:xfrm>
          <a:prstGeom prst="rect">
            <a:avLst/>
          </a:prstGeom>
          <a:noFill/>
        </p:spPr>
        <p:txBody>
          <a:bodyPr wrap="none" rtlCol="0">
            <a:spAutoFit/>
          </a:bodyPr>
          <a:lstStyle/>
          <a:p>
            <a:r>
              <a:rPr lang="en-US" dirty="0">
                <a:solidFill>
                  <a:srgbClr val="286D9F"/>
                </a:solidFill>
              </a:rPr>
              <a:t>Kidney</a:t>
            </a:r>
          </a:p>
        </p:txBody>
      </p:sp>
      <p:pic>
        <p:nvPicPr>
          <p:cNvPr id="7" name="Picture 6">
            <a:extLst>
              <a:ext uri="{FF2B5EF4-FFF2-40B4-BE49-F238E27FC236}">
                <a16:creationId xmlns:a16="http://schemas.microsoft.com/office/drawing/2014/main" id="{DEC5E1A9-9C54-4030-9BA2-8991B4F3624B}"/>
              </a:ext>
            </a:extLst>
          </p:cNvPr>
          <p:cNvPicPr>
            <a:picLocks noChangeAspect="1"/>
          </p:cNvPicPr>
          <p:nvPr/>
        </p:nvPicPr>
        <p:blipFill rotWithShape="1">
          <a:blip r:embed="rId4"/>
          <a:srcRect l="9409" r="19768"/>
          <a:stretch/>
        </p:blipFill>
        <p:spPr>
          <a:xfrm>
            <a:off x="2994198" y="1939307"/>
            <a:ext cx="3232980" cy="2565476"/>
          </a:xfrm>
          <a:prstGeom prst="rect">
            <a:avLst/>
          </a:prstGeom>
        </p:spPr>
      </p:pic>
      <p:sp>
        <p:nvSpPr>
          <p:cNvPr id="8" name="TextBox 7">
            <a:extLst>
              <a:ext uri="{FF2B5EF4-FFF2-40B4-BE49-F238E27FC236}">
                <a16:creationId xmlns:a16="http://schemas.microsoft.com/office/drawing/2014/main" id="{A9F9CE6E-E294-4E6F-8BF3-8731E7FE61F2}"/>
              </a:ext>
            </a:extLst>
          </p:cNvPr>
          <p:cNvSpPr txBox="1"/>
          <p:nvPr/>
        </p:nvSpPr>
        <p:spPr>
          <a:xfrm>
            <a:off x="3014839" y="4504783"/>
            <a:ext cx="3232980" cy="646331"/>
          </a:xfrm>
          <a:prstGeom prst="rect">
            <a:avLst/>
          </a:prstGeom>
          <a:noFill/>
        </p:spPr>
        <p:txBody>
          <a:bodyPr wrap="square" rtlCol="0">
            <a:spAutoFit/>
          </a:bodyPr>
          <a:lstStyle/>
          <a:p>
            <a:pPr algn="ctr"/>
            <a:r>
              <a:rPr lang="en-US" sz="1200" dirty="0">
                <a:solidFill>
                  <a:srgbClr val="286D9F"/>
                </a:solidFill>
              </a:rPr>
              <a:t>Scaffold based bioprinting</a:t>
            </a:r>
            <a:br>
              <a:rPr lang="en-US" sz="1200" dirty="0">
                <a:solidFill>
                  <a:srgbClr val="286D9F"/>
                </a:solidFill>
              </a:rPr>
            </a:br>
            <a:r>
              <a:rPr lang="en-US" sz="1200" dirty="0">
                <a:solidFill>
                  <a:srgbClr val="286D9F"/>
                </a:solidFill>
              </a:rPr>
              <a:t>of the heart </a:t>
            </a:r>
          </a:p>
          <a:p>
            <a:pPr algn="ctr"/>
            <a:r>
              <a:rPr lang="en-US" sz="1200" dirty="0">
                <a:solidFill>
                  <a:srgbClr val="286D9F"/>
                </a:solidFill>
              </a:rPr>
              <a:t>Source: Biolife4D</a:t>
            </a:r>
          </a:p>
        </p:txBody>
      </p:sp>
      <p:sp>
        <p:nvSpPr>
          <p:cNvPr id="9" name="TextBox 8">
            <a:extLst>
              <a:ext uri="{FF2B5EF4-FFF2-40B4-BE49-F238E27FC236}">
                <a16:creationId xmlns:a16="http://schemas.microsoft.com/office/drawing/2014/main" id="{2FF38A72-1F3B-4226-BC22-20DCB0B1DF62}"/>
              </a:ext>
            </a:extLst>
          </p:cNvPr>
          <p:cNvSpPr txBox="1"/>
          <p:nvPr/>
        </p:nvSpPr>
        <p:spPr>
          <a:xfrm>
            <a:off x="4228211" y="1533479"/>
            <a:ext cx="764953" cy="369332"/>
          </a:xfrm>
          <a:prstGeom prst="rect">
            <a:avLst/>
          </a:prstGeom>
          <a:noFill/>
        </p:spPr>
        <p:txBody>
          <a:bodyPr wrap="none" rtlCol="0">
            <a:spAutoFit/>
          </a:bodyPr>
          <a:lstStyle/>
          <a:p>
            <a:r>
              <a:rPr lang="en-US" dirty="0">
                <a:solidFill>
                  <a:srgbClr val="286D9F"/>
                </a:solidFill>
              </a:rPr>
              <a:t>Heart</a:t>
            </a:r>
          </a:p>
        </p:txBody>
      </p:sp>
      <p:pic>
        <p:nvPicPr>
          <p:cNvPr id="10" name="Picture 9">
            <a:extLst>
              <a:ext uri="{FF2B5EF4-FFF2-40B4-BE49-F238E27FC236}">
                <a16:creationId xmlns:a16="http://schemas.microsoft.com/office/drawing/2014/main" id="{1F274C72-9F60-4723-9F15-D23E6D41F473}"/>
              </a:ext>
            </a:extLst>
          </p:cNvPr>
          <p:cNvPicPr>
            <a:picLocks noChangeAspect="1"/>
          </p:cNvPicPr>
          <p:nvPr/>
        </p:nvPicPr>
        <p:blipFill rotWithShape="1">
          <a:blip r:embed="rId5"/>
          <a:srcRect r="33535"/>
          <a:stretch/>
        </p:blipFill>
        <p:spPr>
          <a:xfrm>
            <a:off x="6303378" y="1950596"/>
            <a:ext cx="3404502" cy="2561125"/>
          </a:xfrm>
          <a:prstGeom prst="rect">
            <a:avLst/>
          </a:prstGeom>
        </p:spPr>
      </p:pic>
      <p:sp>
        <p:nvSpPr>
          <p:cNvPr id="11" name="TextBox 10">
            <a:extLst>
              <a:ext uri="{FF2B5EF4-FFF2-40B4-BE49-F238E27FC236}">
                <a16:creationId xmlns:a16="http://schemas.microsoft.com/office/drawing/2014/main" id="{9F42E0E2-8F1F-47CC-842E-4DF3F19DF506}"/>
              </a:ext>
            </a:extLst>
          </p:cNvPr>
          <p:cNvSpPr txBox="1"/>
          <p:nvPr/>
        </p:nvSpPr>
        <p:spPr>
          <a:xfrm>
            <a:off x="7664242" y="1533479"/>
            <a:ext cx="697627" cy="369332"/>
          </a:xfrm>
          <a:prstGeom prst="rect">
            <a:avLst/>
          </a:prstGeom>
          <a:noFill/>
        </p:spPr>
        <p:txBody>
          <a:bodyPr wrap="none" rtlCol="0">
            <a:spAutoFit/>
          </a:bodyPr>
          <a:lstStyle/>
          <a:p>
            <a:r>
              <a:rPr lang="en-US" dirty="0">
                <a:solidFill>
                  <a:srgbClr val="286D9F"/>
                </a:solidFill>
              </a:rPr>
              <a:t>Liver</a:t>
            </a:r>
          </a:p>
        </p:txBody>
      </p:sp>
      <p:sp>
        <p:nvSpPr>
          <p:cNvPr id="12" name="TextBox 11">
            <a:extLst>
              <a:ext uri="{FF2B5EF4-FFF2-40B4-BE49-F238E27FC236}">
                <a16:creationId xmlns:a16="http://schemas.microsoft.com/office/drawing/2014/main" id="{25B646A0-5D4E-4DD7-81BF-2D28D41CC333}"/>
              </a:ext>
            </a:extLst>
          </p:cNvPr>
          <p:cNvSpPr txBox="1"/>
          <p:nvPr/>
        </p:nvSpPr>
        <p:spPr>
          <a:xfrm>
            <a:off x="6318233" y="4511721"/>
            <a:ext cx="3389647" cy="461665"/>
          </a:xfrm>
          <a:prstGeom prst="rect">
            <a:avLst/>
          </a:prstGeom>
          <a:noFill/>
        </p:spPr>
        <p:txBody>
          <a:bodyPr wrap="square" rtlCol="0">
            <a:spAutoFit/>
          </a:bodyPr>
          <a:lstStyle/>
          <a:p>
            <a:pPr algn="ctr"/>
            <a:r>
              <a:rPr lang="en-US" sz="1200" dirty="0" err="1">
                <a:solidFill>
                  <a:srgbClr val="286D9F"/>
                </a:solidFill>
              </a:rPr>
              <a:t>Bioprinted</a:t>
            </a:r>
            <a:r>
              <a:rPr lang="en-US" sz="1200" dirty="0">
                <a:solidFill>
                  <a:srgbClr val="286D9F"/>
                </a:solidFill>
              </a:rPr>
              <a:t> liver tissue in cell dishes </a:t>
            </a:r>
          </a:p>
          <a:p>
            <a:pPr algn="ctr"/>
            <a:r>
              <a:rPr lang="en-US" sz="1200" dirty="0">
                <a:solidFill>
                  <a:srgbClr val="286D9F"/>
                </a:solidFill>
              </a:rPr>
              <a:t>Source: </a:t>
            </a:r>
            <a:r>
              <a:rPr lang="en-US" sz="1200" dirty="0" err="1">
                <a:solidFill>
                  <a:srgbClr val="286D9F"/>
                </a:solidFill>
              </a:rPr>
              <a:t>Xconomy</a:t>
            </a:r>
            <a:endParaRPr lang="en-US" sz="1200" dirty="0">
              <a:solidFill>
                <a:srgbClr val="286D9F"/>
              </a:solidFill>
            </a:endParaRPr>
          </a:p>
        </p:txBody>
      </p:sp>
    </p:spTree>
    <p:extLst>
      <p:ext uri="{BB962C8B-B14F-4D97-AF65-F5344CB8AC3E}">
        <p14:creationId xmlns:p14="http://schemas.microsoft.com/office/powerpoint/2010/main" val="914060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D08A-D8F0-4554-B83A-3411AE33AF44}"/>
              </a:ext>
            </a:extLst>
          </p:cNvPr>
          <p:cNvSpPr>
            <a:spLocks noGrp="1"/>
          </p:cNvSpPr>
          <p:nvPr>
            <p:ph type="title"/>
          </p:nvPr>
        </p:nvSpPr>
        <p:spPr/>
        <p:txBody>
          <a:bodyPr>
            <a:normAutofit/>
          </a:bodyPr>
          <a:lstStyle/>
          <a:p>
            <a:r>
              <a:rPr lang="en-US" sz="3200" dirty="0"/>
              <a:t>Manufacturing Economics Refresher</a:t>
            </a:r>
          </a:p>
        </p:txBody>
      </p:sp>
      <p:pic>
        <p:nvPicPr>
          <p:cNvPr id="10246" name="Picture 6" descr="Image result for factory clipart">
            <a:extLst>
              <a:ext uri="{FF2B5EF4-FFF2-40B4-BE49-F238E27FC236}">
                <a16:creationId xmlns:a16="http://schemas.microsoft.com/office/drawing/2014/main" id="{4089788A-A303-4B09-800E-5B865226A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529" y="1606550"/>
            <a:ext cx="3905250" cy="31966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9E5CC7-EDD5-4D6A-9106-F95089838EA6}"/>
              </a:ext>
            </a:extLst>
          </p:cNvPr>
          <p:cNvSpPr txBox="1"/>
          <p:nvPr/>
        </p:nvSpPr>
        <p:spPr>
          <a:xfrm>
            <a:off x="203451" y="2625590"/>
            <a:ext cx="1112805" cy="2215991"/>
          </a:xfrm>
          <a:prstGeom prst="rect">
            <a:avLst/>
          </a:prstGeom>
          <a:noFill/>
        </p:spPr>
        <p:txBody>
          <a:bodyPr wrap="none" rtlCol="0">
            <a:spAutoFit/>
          </a:bodyPr>
          <a:lstStyle/>
          <a:p>
            <a:r>
              <a:rPr lang="en-US" sz="13800" dirty="0">
                <a:solidFill>
                  <a:schemeClr val="accent4"/>
                </a:solidFill>
              </a:rPr>
              <a:t>$</a:t>
            </a:r>
          </a:p>
        </p:txBody>
      </p:sp>
      <p:cxnSp>
        <p:nvCxnSpPr>
          <p:cNvPr id="6" name="Straight Arrow Connector 5">
            <a:extLst>
              <a:ext uri="{FF2B5EF4-FFF2-40B4-BE49-F238E27FC236}">
                <a16:creationId xmlns:a16="http://schemas.microsoft.com/office/drawing/2014/main" id="{1CCE5D86-D027-4C2A-A13E-371D77E35C04}"/>
              </a:ext>
            </a:extLst>
          </p:cNvPr>
          <p:cNvCxnSpPr>
            <a:cxnSpLocks/>
          </p:cNvCxnSpPr>
          <p:nvPr/>
        </p:nvCxnSpPr>
        <p:spPr>
          <a:xfrm flipV="1">
            <a:off x="1316256" y="3761947"/>
            <a:ext cx="884019" cy="1"/>
          </a:xfrm>
          <a:prstGeom prst="straightConnector1">
            <a:avLst/>
          </a:prstGeom>
          <a:ln w="85725">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51BC084D-D04E-40B0-9684-A024C6A4CFB4}"/>
              </a:ext>
            </a:extLst>
          </p:cNvPr>
          <p:cNvCxnSpPr>
            <a:cxnSpLocks/>
          </p:cNvCxnSpPr>
          <p:nvPr/>
        </p:nvCxnSpPr>
        <p:spPr>
          <a:xfrm>
            <a:off x="6404489" y="3761947"/>
            <a:ext cx="713774" cy="0"/>
          </a:xfrm>
          <a:prstGeom prst="straightConnector1">
            <a:avLst/>
          </a:prstGeom>
          <a:ln w="85725">
            <a:tailEnd type="triangle"/>
          </a:ln>
        </p:spPr>
        <p:style>
          <a:lnRef idx="1">
            <a:schemeClr val="accent4"/>
          </a:lnRef>
          <a:fillRef idx="0">
            <a:schemeClr val="accent4"/>
          </a:fillRef>
          <a:effectRef idx="0">
            <a:schemeClr val="accent4"/>
          </a:effectRef>
          <a:fontRef idx="minor">
            <a:schemeClr val="tx1"/>
          </a:fontRef>
        </p:style>
      </p:cxnSp>
      <p:sp>
        <p:nvSpPr>
          <p:cNvPr id="12" name="TextBox 11">
            <a:extLst>
              <a:ext uri="{FF2B5EF4-FFF2-40B4-BE49-F238E27FC236}">
                <a16:creationId xmlns:a16="http://schemas.microsoft.com/office/drawing/2014/main" id="{3FC7CB0A-E814-4790-93FA-DDD3B8638394}"/>
              </a:ext>
            </a:extLst>
          </p:cNvPr>
          <p:cNvSpPr txBox="1"/>
          <p:nvPr/>
        </p:nvSpPr>
        <p:spPr>
          <a:xfrm>
            <a:off x="6893954" y="2625590"/>
            <a:ext cx="2969083" cy="2215991"/>
          </a:xfrm>
          <a:prstGeom prst="rect">
            <a:avLst/>
          </a:prstGeom>
          <a:noFill/>
        </p:spPr>
        <p:txBody>
          <a:bodyPr wrap="none" rtlCol="0">
            <a:spAutoFit/>
          </a:bodyPr>
          <a:lstStyle/>
          <a:p>
            <a:r>
              <a:rPr lang="en-US" sz="13800" dirty="0">
                <a:solidFill>
                  <a:schemeClr val="accent4"/>
                </a:solidFill>
              </a:rPr>
              <a:t>$$$</a:t>
            </a:r>
          </a:p>
        </p:txBody>
      </p:sp>
    </p:spTree>
    <p:extLst>
      <p:ext uri="{BB962C8B-B14F-4D97-AF65-F5344CB8AC3E}">
        <p14:creationId xmlns:p14="http://schemas.microsoft.com/office/powerpoint/2010/main" val="1626136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D08A-D8F0-4554-B83A-3411AE33AF44}"/>
              </a:ext>
            </a:extLst>
          </p:cNvPr>
          <p:cNvSpPr>
            <a:spLocks noGrp="1"/>
          </p:cNvSpPr>
          <p:nvPr>
            <p:ph type="title"/>
          </p:nvPr>
        </p:nvSpPr>
        <p:spPr>
          <a:xfrm>
            <a:off x="677334" y="609600"/>
            <a:ext cx="8596668" cy="1320800"/>
          </a:xfrm>
        </p:spPr>
        <p:txBody>
          <a:bodyPr>
            <a:normAutofit/>
          </a:bodyPr>
          <a:lstStyle/>
          <a:p>
            <a:r>
              <a:rPr lang="en-US" sz="3200" dirty="0"/>
              <a:t>Manufacturing Economics Refresher Cont.</a:t>
            </a:r>
          </a:p>
        </p:txBody>
      </p:sp>
      <p:pic>
        <p:nvPicPr>
          <p:cNvPr id="10246" name="Picture 6" descr="Image result for factory clipart">
            <a:extLst>
              <a:ext uri="{FF2B5EF4-FFF2-40B4-BE49-F238E27FC236}">
                <a16:creationId xmlns:a16="http://schemas.microsoft.com/office/drawing/2014/main" id="{4089788A-A303-4B09-800E-5B865226A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43" y="1752840"/>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factory clipart">
            <a:extLst>
              <a:ext uri="{FF2B5EF4-FFF2-40B4-BE49-F238E27FC236}">
                <a16:creationId xmlns:a16="http://schemas.microsoft.com/office/drawing/2014/main" id="{D423F1A6-7D2E-4A93-A526-02EBE5989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43" y="2833013"/>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Image result for factory clipart">
            <a:extLst>
              <a:ext uri="{FF2B5EF4-FFF2-40B4-BE49-F238E27FC236}">
                <a16:creationId xmlns:a16="http://schemas.microsoft.com/office/drawing/2014/main" id="{E95E347B-581C-49AE-8378-57234BD92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6498" y="1461087"/>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Image result for factory clipart">
            <a:extLst>
              <a:ext uri="{FF2B5EF4-FFF2-40B4-BE49-F238E27FC236}">
                <a16:creationId xmlns:a16="http://schemas.microsoft.com/office/drawing/2014/main" id="{8FD0F50A-88B0-4141-B1A4-C2998C20B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2856" y="2245758"/>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factory clipart">
            <a:extLst>
              <a:ext uri="{FF2B5EF4-FFF2-40B4-BE49-F238E27FC236}">
                <a16:creationId xmlns:a16="http://schemas.microsoft.com/office/drawing/2014/main" id="{83E0EF74-922A-43F2-B303-518C209D51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9069" y="3429000"/>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Image result for factory clipart">
            <a:extLst>
              <a:ext uri="{FF2B5EF4-FFF2-40B4-BE49-F238E27FC236}">
                <a16:creationId xmlns:a16="http://schemas.microsoft.com/office/drawing/2014/main" id="{808AD43E-0148-4DC7-922E-682155723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3869" y="3745706"/>
            <a:ext cx="773825" cy="63341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or: Curved 7">
            <a:extLst>
              <a:ext uri="{FF2B5EF4-FFF2-40B4-BE49-F238E27FC236}">
                <a16:creationId xmlns:a16="http://schemas.microsoft.com/office/drawing/2014/main" id="{BC512882-FCFD-4C36-BB8C-2513F63E7FEB}"/>
              </a:ext>
            </a:extLst>
          </p:cNvPr>
          <p:cNvCxnSpPr>
            <a:stCxn id="10246" idx="3"/>
            <a:endCxn id="17" idx="1"/>
          </p:cNvCxnSpPr>
          <p:nvPr/>
        </p:nvCxnSpPr>
        <p:spPr>
          <a:xfrm flipV="1">
            <a:off x="1413268" y="1777794"/>
            <a:ext cx="1903230" cy="291753"/>
          </a:xfrm>
          <a:prstGeom prst="curvedConnector3">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23" name="Connector: Curved 22">
            <a:extLst>
              <a:ext uri="{FF2B5EF4-FFF2-40B4-BE49-F238E27FC236}">
                <a16:creationId xmlns:a16="http://schemas.microsoft.com/office/drawing/2014/main" id="{1C0500F8-2FD1-4C4A-8D72-75FC2FED04DD}"/>
              </a:ext>
            </a:extLst>
          </p:cNvPr>
          <p:cNvCxnSpPr>
            <a:cxnSpLocks/>
            <a:stCxn id="10" idx="3"/>
            <a:endCxn id="17" idx="1"/>
          </p:cNvCxnSpPr>
          <p:nvPr/>
        </p:nvCxnSpPr>
        <p:spPr>
          <a:xfrm flipV="1">
            <a:off x="1413268" y="1777794"/>
            <a:ext cx="1903230" cy="1371926"/>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26" name="Connector: Curved 25">
            <a:extLst>
              <a:ext uri="{FF2B5EF4-FFF2-40B4-BE49-F238E27FC236}">
                <a16:creationId xmlns:a16="http://schemas.microsoft.com/office/drawing/2014/main" id="{ED341F7A-CB6E-4615-B57A-600DC4427FA1}"/>
              </a:ext>
            </a:extLst>
          </p:cNvPr>
          <p:cNvCxnSpPr>
            <a:cxnSpLocks/>
            <a:stCxn id="17" idx="3"/>
            <a:endCxn id="18" idx="1"/>
          </p:cNvCxnSpPr>
          <p:nvPr/>
        </p:nvCxnSpPr>
        <p:spPr>
          <a:xfrm>
            <a:off x="4090323" y="1777794"/>
            <a:ext cx="542533" cy="784671"/>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29" name="Connector: Curved 28">
            <a:extLst>
              <a:ext uri="{FF2B5EF4-FFF2-40B4-BE49-F238E27FC236}">
                <a16:creationId xmlns:a16="http://schemas.microsoft.com/office/drawing/2014/main" id="{3B83C9A0-7450-4DD5-8B91-92AD334FFF8B}"/>
              </a:ext>
            </a:extLst>
          </p:cNvPr>
          <p:cNvCxnSpPr>
            <a:cxnSpLocks/>
            <a:stCxn id="10" idx="3"/>
            <a:endCxn id="19" idx="1"/>
          </p:cNvCxnSpPr>
          <p:nvPr/>
        </p:nvCxnSpPr>
        <p:spPr>
          <a:xfrm>
            <a:off x="1413268" y="3149720"/>
            <a:ext cx="1815801" cy="595987"/>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32" name="Connector: Curved 31">
            <a:extLst>
              <a:ext uri="{FF2B5EF4-FFF2-40B4-BE49-F238E27FC236}">
                <a16:creationId xmlns:a16="http://schemas.microsoft.com/office/drawing/2014/main" id="{9623BBF3-FEF9-46E1-ACEA-83F399E3C155}"/>
              </a:ext>
            </a:extLst>
          </p:cNvPr>
          <p:cNvCxnSpPr>
            <a:cxnSpLocks/>
            <a:stCxn id="19" idx="3"/>
            <a:endCxn id="18" idx="1"/>
          </p:cNvCxnSpPr>
          <p:nvPr/>
        </p:nvCxnSpPr>
        <p:spPr>
          <a:xfrm flipV="1">
            <a:off x="4002894" y="2562465"/>
            <a:ext cx="629962" cy="1183242"/>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pic>
        <p:nvPicPr>
          <p:cNvPr id="35" name="Picture 6" descr="Image result for factory clipart">
            <a:extLst>
              <a:ext uri="{FF2B5EF4-FFF2-40B4-BE49-F238E27FC236}">
                <a16:creationId xmlns:a16="http://schemas.microsoft.com/office/drawing/2014/main" id="{8FF99A80-9888-4BCD-8AB9-E61BD727F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355" y="4146153"/>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 result for factory clipart">
            <a:extLst>
              <a:ext uri="{FF2B5EF4-FFF2-40B4-BE49-F238E27FC236}">
                <a16:creationId xmlns:a16="http://schemas.microsoft.com/office/drawing/2014/main" id="{EAB6B4D7-9A1E-47C5-A6C9-D5DFFF8DC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355" y="5614987"/>
            <a:ext cx="773825" cy="633413"/>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nector: Curved 36">
            <a:extLst>
              <a:ext uri="{FF2B5EF4-FFF2-40B4-BE49-F238E27FC236}">
                <a16:creationId xmlns:a16="http://schemas.microsoft.com/office/drawing/2014/main" id="{693A8327-EFEC-42C6-9120-215C108FBB23}"/>
              </a:ext>
            </a:extLst>
          </p:cNvPr>
          <p:cNvCxnSpPr>
            <a:cxnSpLocks/>
            <a:stCxn id="35" idx="3"/>
            <a:endCxn id="41" idx="1"/>
          </p:cNvCxnSpPr>
          <p:nvPr/>
        </p:nvCxnSpPr>
        <p:spPr>
          <a:xfrm>
            <a:off x="1800180" y="4462860"/>
            <a:ext cx="1428888" cy="400447"/>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pic>
        <p:nvPicPr>
          <p:cNvPr id="41" name="Picture 6" descr="Image result for factory clipart">
            <a:extLst>
              <a:ext uri="{FF2B5EF4-FFF2-40B4-BE49-F238E27FC236}">
                <a16:creationId xmlns:a16="http://schemas.microsoft.com/office/drawing/2014/main" id="{1EFE59C7-2911-4FFD-A730-1EA4597D6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9068" y="4546600"/>
            <a:ext cx="773825" cy="633413"/>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or: Curved 42">
            <a:extLst>
              <a:ext uri="{FF2B5EF4-FFF2-40B4-BE49-F238E27FC236}">
                <a16:creationId xmlns:a16="http://schemas.microsoft.com/office/drawing/2014/main" id="{C4C57A42-93D4-496F-8691-F4A028699E82}"/>
              </a:ext>
            </a:extLst>
          </p:cNvPr>
          <p:cNvCxnSpPr>
            <a:cxnSpLocks/>
            <a:stCxn id="36" idx="3"/>
            <a:endCxn id="41" idx="1"/>
          </p:cNvCxnSpPr>
          <p:nvPr/>
        </p:nvCxnSpPr>
        <p:spPr>
          <a:xfrm flipV="1">
            <a:off x="1800180" y="4863307"/>
            <a:ext cx="1428888" cy="1068387"/>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Connector: Curved 45">
            <a:extLst>
              <a:ext uri="{FF2B5EF4-FFF2-40B4-BE49-F238E27FC236}">
                <a16:creationId xmlns:a16="http://schemas.microsoft.com/office/drawing/2014/main" id="{931AF783-863D-47AE-936F-D26EB009B341}"/>
              </a:ext>
            </a:extLst>
          </p:cNvPr>
          <p:cNvCxnSpPr>
            <a:cxnSpLocks/>
            <a:stCxn id="41" idx="3"/>
            <a:endCxn id="20" idx="1"/>
          </p:cNvCxnSpPr>
          <p:nvPr/>
        </p:nvCxnSpPr>
        <p:spPr>
          <a:xfrm flipV="1">
            <a:off x="4002893" y="4062413"/>
            <a:ext cx="800976" cy="800894"/>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pic>
        <p:nvPicPr>
          <p:cNvPr id="69" name="Picture 6" descr="Image result for factory clipart">
            <a:extLst>
              <a:ext uri="{FF2B5EF4-FFF2-40B4-BE49-F238E27FC236}">
                <a16:creationId xmlns:a16="http://schemas.microsoft.com/office/drawing/2014/main" id="{DE218179-10EE-458F-8AC2-5AE85A85A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2175" y="4863306"/>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descr="Image result for factory clipart">
            <a:extLst>
              <a:ext uri="{FF2B5EF4-FFF2-40B4-BE49-F238E27FC236}">
                <a16:creationId xmlns:a16="http://schemas.microsoft.com/office/drawing/2014/main" id="{6C381025-72AF-445C-8557-86C4C58D93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0916" y="3017520"/>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Image result for factory clipart">
            <a:extLst>
              <a:ext uri="{FF2B5EF4-FFF2-40B4-BE49-F238E27FC236}">
                <a16:creationId xmlns:a16="http://schemas.microsoft.com/office/drawing/2014/main" id="{5C0943F6-9C36-4E2B-BDDB-D3D074F9D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8541" y="4346376"/>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Image result for consumer clipart">
            <a:extLst>
              <a:ext uri="{FF2B5EF4-FFF2-40B4-BE49-F238E27FC236}">
                <a16:creationId xmlns:a16="http://schemas.microsoft.com/office/drawing/2014/main" id="{122AD0FB-DECE-479A-98D2-68D07CE08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0634" y="3289359"/>
            <a:ext cx="908637" cy="91269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Image result for factory clipart">
            <a:extLst>
              <a:ext uri="{FF2B5EF4-FFF2-40B4-BE49-F238E27FC236}">
                <a16:creationId xmlns:a16="http://schemas.microsoft.com/office/drawing/2014/main" id="{18EE14E8-13F5-43E0-B0AA-DD3F62CE4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2366" y="2833013"/>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factory clipart">
            <a:extLst>
              <a:ext uri="{FF2B5EF4-FFF2-40B4-BE49-F238E27FC236}">
                <a16:creationId xmlns:a16="http://schemas.microsoft.com/office/drawing/2014/main" id="{EA4A5503-C2C6-4B85-983D-D6F2020C7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9087" y="5931693"/>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Image result for factory clipart">
            <a:extLst>
              <a:ext uri="{FF2B5EF4-FFF2-40B4-BE49-F238E27FC236}">
                <a16:creationId xmlns:a16="http://schemas.microsoft.com/office/drawing/2014/main" id="{5EE43ED2-5173-4B7D-A0FF-A52D975BD9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2457" y="1524834"/>
            <a:ext cx="773825" cy="633413"/>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Connector: Curved 77">
            <a:extLst>
              <a:ext uri="{FF2B5EF4-FFF2-40B4-BE49-F238E27FC236}">
                <a16:creationId xmlns:a16="http://schemas.microsoft.com/office/drawing/2014/main" id="{6B8F453B-E9E2-425B-9990-0FB39B94D3DB}"/>
              </a:ext>
            </a:extLst>
          </p:cNvPr>
          <p:cNvCxnSpPr>
            <a:cxnSpLocks/>
            <a:stCxn id="18" idx="3"/>
            <a:endCxn id="77" idx="1"/>
          </p:cNvCxnSpPr>
          <p:nvPr/>
        </p:nvCxnSpPr>
        <p:spPr>
          <a:xfrm flipV="1">
            <a:off x="5406681" y="1841541"/>
            <a:ext cx="1145776" cy="720924"/>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82" name="Connector: Curved 81">
            <a:extLst>
              <a:ext uri="{FF2B5EF4-FFF2-40B4-BE49-F238E27FC236}">
                <a16:creationId xmlns:a16="http://schemas.microsoft.com/office/drawing/2014/main" id="{AC704538-6C51-40E0-8141-DA35F838AC02}"/>
              </a:ext>
            </a:extLst>
          </p:cNvPr>
          <p:cNvCxnSpPr>
            <a:cxnSpLocks/>
            <a:stCxn id="77" idx="3"/>
            <a:endCxn id="75" idx="1"/>
          </p:cNvCxnSpPr>
          <p:nvPr/>
        </p:nvCxnSpPr>
        <p:spPr>
          <a:xfrm>
            <a:off x="7326282" y="1841541"/>
            <a:ext cx="266084" cy="1308179"/>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87" name="Connector: Curved 86">
            <a:extLst>
              <a:ext uri="{FF2B5EF4-FFF2-40B4-BE49-F238E27FC236}">
                <a16:creationId xmlns:a16="http://schemas.microsoft.com/office/drawing/2014/main" id="{91036893-23CA-473E-ABD0-2AC6CF226F0F}"/>
              </a:ext>
            </a:extLst>
          </p:cNvPr>
          <p:cNvCxnSpPr>
            <a:cxnSpLocks/>
            <a:stCxn id="75" idx="3"/>
            <a:endCxn id="11266" idx="1"/>
          </p:cNvCxnSpPr>
          <p:nvPr/>
        </p:nvCxnSpPr>
        <p:spPr>
          <a:xfrm>
            <a:off x="8366191" y="3149720"/>
            <a:ext cx="624443" cy="595986"/>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90" name="Connector: Curved 89">
            <a:extLst>
              <a:ext uri="{FF2B5EF4-FFF2-40B4-BE49-F238E27FC236}">
                <a16:creationId xmlns:a16="http://schemas.microsoft.com/office/drawing/2014/main" id="{A122BBFD-7F91-45C5-8A22-729BB93EEB19}"/>
              </a:ext>
            </a:extLst>
          </p:cNvPr>
          <p:cNvCxnSpPr>
            <a:cxnSpLocks/>
            <a:stCxn id="72" idx="0"/>
            <a:endCxn id="75" idx="1"/>
          </p:cNvCxnSpPr>
          <p:nvPr/>
        </p:nvCxnSpPr>
        <p:spPr>
          <a:xfrm rot="5400000" flipH="1" flipV="1">
            <a:off x="6800582" y="3554592"/>
            <a:ext cx="1196656" cy="386912"/>
          </a:xfrm>
          <a:prstGeom prst="curvedConnector2">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93" name="Connector: Curved 92">
            <a:extLst>
              <a:ext uri="{FF2B5EF4-FFF2-40B4-BE49-F238E27FC236}">
                <a16:creationId xmlns:a16="http://schemas.microsoft.com/office/drawing/2014/main" id="{04DD23D7-1FDD-48E9-832A-DC23BF887E59}"/>
              </a:ext>
            </a:extLst>
          </p:cNvPr>
          <p:cNvCxnSpPr>
            <a:cxnSpLocks/>
            <a:stCxn id="76" idx="3"/>
            <a:endCxn id="72" idx="2"/>
          </p:cNvCxnSpPr>
          <p:nvPr/>
        </p:nvCxnSpPr>
        <p:spPr>
          <a:xfrm flipV="1">
            <a:off x="6482912" y="4979789"/>
            <a:ext cx="722542" cy="1268611"/>
          </a:xfrm>
          <a:prstGeom prst="curvedConnector2">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96" name="Connector: Curved 95">
            <a:extLst>
              <a:ext uri="{FF2B5EF4-FFF2-40B4-BE49-F238E27FC236}">
                <a16:creationId xmlns:a16="http://schemas.microsoft.com/office/drawing/2014/main" id="{9850B8CA-0C3F-435D-9444-F03E2C7B8B3E}"/>
              </a:ext>
            </a:extLst>
          </p:cNvPr>
          <p:cNvCxnSpPr>
            <a:cxnSpLocks/>
            <a:stCxn id="69" idx="3"/>
            <a:endCxn id="72" idx="1"/>
          </p:cNvCxnSpPr>
          <p:nvPr/>
        </p:nvCxnSpPr>
        <p:spPr>
          <a:xfrm flipV="1">
            <a:off x="6096000" y="4663083"/>
            <a:ext cx="722541" cy="516930"/>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99" name="Connector: Curved 98">
            <a:extLst>
              <a:ext uri="{FF2B5EF4-FFF2-40B4-BE49-F238E27FC236}">
                <a16:creationId xmlns:a16="http://schemas.microsoft.com/office/drawing/2014/main" id="{0AC5E8C1-4C76-4099-B936-E3FB5DA34B11}"/>
              </a:ext>
            </a:extLst>
          </p:cNvPr>
          <p:cNvCxnSpPr>
            <a:cxnSpLocks/>
            <a:stCxn id="20" idx="3"/>
            <a:endCxn id="70" idx="1"/>
          </p:cNvCxnSpPr>
          <p:nvPr/>
        </p:nvCxnSpPr>
        <p:spPr>
          <a:xfrm flipV="1">
            <a:off x="5577694" y="3334227"/>
            <a:ext cx="503222" cy="728186"/>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102" name="Connector: Curved 101">
            <a:extLst>
              <a:ext uri="{FF2B5EF4-FFF2-40B4-BE49-F238E27FC236}">
                <a16:creationId xmlns:a16="http://schemas.microsoft.com/office/drawing/2014/main" id="{72432E96-F78B-4178-A25A-BB8C7876FD34}"/>
              </a:ext>
            </a:extLst>
          </p:cNvPr>
          <p:cNvCxnSpPr>
            <a:cxnSpLocks/>
            <a:stCxn id="70" idx="3"/>
            <a:endCxn id="75" idx="1"/>
          </p:cNvCxnSpPr>
          <p:nvPr/>
        </p:nvCxnSpPr>
        <p:spPr>
          <a:xfrm flipV="1">
            <a:off x="6854741" y="3149720"/>
            <a:ext cx="737625" cy="184507"/>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109" name="Connector: Curved 108">
            <a:extLst>
              <a:ext uri="{FF2B5EF4-FFF2-40B4-BE49-F238E27FC236}">
                <a16:creationId xmlns:a16="http://schemas.microsoft.com/office/drawing/2014/main" id="{A13445E7-7A2B-4D1C-95D3-18D5EEB24E58}"/>
              </a:ext>
            </a:extLst>
          </p:cNvPr>
          <p:cNvCxnSpPr>
            <a:cxnSpLocks/>
            <a:stCxn id="77" idx="0"/>
            <a:endCxn id="10246" idx="0"/>
          </p:cNvCxnSpPr>
          <p:nvPr/>
        </p:nvCxnSpPr>
        <p:spPr>
          <a:xfrm rot="16200000" flipH="1" flipV="1">
            <a:off x="3868860" y="-1317670"/>
            <a:ext cx="228006" cy="5913014"/>
          </a:xfrm>
          <a:prstGeom prst="curvedConnector3">
            <a:avLst>
              <a:gd name="adj1" fmla="val -100261"/>
            </a:avLst>
          </a:prstGeom>
          <a:ln w="1905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868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CFD40-49EF-476C-BB0B-8A7770DEED18}"/>
              </a:ext>
            </a:extLst>
          </p:cNvPr>
          <p:cNvSpPr>
            <a:spLocks noGrp="1"/>
          </p:cNvSpPr>
          <p:nvPr>
            <p:ph type="title"/>
          </p:nvPr>
        </p:nvSpPr>
        <p:spPr/>
        <p:txBody>
          <a:bodyPr/>
          <a:lstStyle/>
          <a:p>
            <a:r>
              <a:rPr lang="en-US" dirty="0"/>
              <a:t>3D printing is disrupting Engineering, Manufacturing, and Supply Chains</a:t>
            </a:r>
          </a:p>
        </p:txBody>
      </p:sp>
      <p:pic>
        <p:nvPicPr>
          <p:cNvPr id="4" name="Picture 3">
            <a:extLst>
              <a:ext uri="{FF2B5EF4-FFF2-40B4-BE49-F238E27FC236}">
                <a16:creationId xmlns:a16="http://schemas.microsoft.com/office/drawing/2014/main" id="{7397FAC1-7546-44B2-9313-4626ADB9B89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106" r="54098" b="19477"/>
          <a:stretch/>
        </p:blipFill>
        <p:spPr>
          <a:xfrm>
            <a:off x="0" y="1965256"/>
            <a:ext cx="4894729" cy="2876344"/>
          </a:xfrm>
          <a:prstGeom prst="rect">
            <a:avLst/>
          </a:prstGeom>
        </p:spPr>
      </p:pic>
      <p:pic>
        <p:nvPicPr>
          <p:cNvPr id="5" name="Picture 4">
            <a:extLst>
              <a:ext uri="{FF2B5EF4-FFF2-40B4-BE49-F238E27FC236}">
                <a16:creationId xmlns:a16="http://schemas.microsoft.com/office/drawing/2014/main" id="{584BC8E1-8924-4C0B-AAFC-0086ECAB86E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0404" t="24709" r="3925" b="27034"/>
          <a:stretch/>
        </p:blipFill>
        <p:spPr>
          <a:xfrm>
            <a:off x="8922353" y="1654416"/>
            <a:ext cx="2667001" cy="3549168"/>
          </a:xfrm>
          <a:prstGeom prst="rect">
            <a:avLst/>
          </a:prstGeom>
        </p:spPr>
      </p:pic>
      <p:pic>
        <p:nvPicPr>
          <p:cNvPr id="6" name="Picture 5">
            <a:extLst>
              <a:ext uri="{FF2B5EF4-FFF2-40B4-BE49-F238E27FC236}">
                <a16:creationId xmlns:a16="http://schemas.microsoft.com/office/drawing/2014/main" id="{9DC2C587-D86D-4BFE-8F18-8BCF7C18BE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0614" t="18106" r="21788" b="19477"/>
          <a:stretch/>
        </p:blipFill>
        <p:spPr>
          <a:xfrm>
            <a:off x="6007709" y="1965256"/>
            <a:ext cx="1876569" cy="2876344"/>
          </a:xfrm>
          <a:prstGeom prst="rect">
            <a:avLst/>
          </a:prstGeom>
        </p:spPr>
      </p:pic>
      <p:pic>
        <p:nvPicPr>
          <p:cNvPr id="7" name="Picture 6">
            <a:extLst>
              <a:ext uri="{FF2B5EF4-FFF2-40B4-BE49-F238E27FC236}">
                <a16:creationId xmlns:a16="http://schemas.microsoft.com/office/drawing/2014/main" id="{4A16B0D3-1DB3-47AC-8307-F04ABB971AD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490" t="18106" r="37957" b="19477"/>
          <a:stretch/>
        </p:blipFill>
        <p:spPr>
          <a:xfrm>
            <a:off x="4693024" y="1965256"/>
            <a:ext cx="1658470" cy="2876344"/>
          </a:xfrm>
          <a:prstGeom prst="rect">
            <a:avLst/>
          </a:prstGeom>
        </p:spPr>
      </p:pic>
      <p:sp>
        <p:nvSpPr>
          <p:cNvPr id="8" name="TextBox 7">
            <a:extLst>
              <a:ext uri="{FF2B5EF4-FFF2-40B4-BE49-F238E27FC236}">
                <a16:creationId xmlns:a16="http://schemas.microsoft.com/office/drawing/2014/main" id="{6A10BFDE-4208-4B08-A28A-0547D1B61940}"/>
              </a:ext>
            </a:extLst>
          </p:cNvPr>
          <p:cNvSpPr txBox="1"/>
          <p:nvPr/>
        </p:nvSpPr>
        <p:spPr>
          <a:xfrm>
            <a:off x="7895356" y="1854564"/>
            <a:ext cx="708527" cy="30777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0" b="0" i="0" u="none" strike="noStrike" kern="1200" cap="none" spc="0" normalizeH="0" baseline="0" noProof="0" dirty="0">
                <a:ln>
                  <a:noFill/>
                </a:ln>
                <a:solidFill>
                  <a:srgbClr val="00B5E2"/>
                </a:solidFill>
                <a:effectLst/>
                <a:uLnTx/>
                <a:uFillTx/>
                <a:latin typeface="GE Inspira Sans"/>
                <a:ea typeface="+mn-ea"/>
                <a:cs typeface="+mn-cs"/>
              </a:rPr>
              <a:t>}</a:t>
            </a:r>
          </a:p>
        </p:txBody>
      </p:sp>
      <p:sp>
        <p:nvSpPr>
          <p:cNvPr id="10" name="TextBox 9">
            <a:extLst>
              <a:ext uri="{FF2B5EF4-FFF2-40B4-BE49-F238E27FC236}">
                <a16:creationId xmlns:a16="http://schemas.microsoft.com/office/drawing/2014/main" id="{66834EF0-37AB-431C-823A-2E56A309CEC4}"/>
              </a:ext>
            </a:extLst>
          </p:cNvPr>
          <p:cNvSpPr txBox="1"/>
          <p:nvPr/>
        </p:nvSpPr>
        <p:spPr>
          <a:xfrm>
            <a:off x="6276480" y="5141876"/>
            <a:ext cx="1414736" cy="530082"/>
          </a:xfrm>
          <a:prstGeom prst="rect">
            <a:avLst/>
          </a:prstGeom>
          <a:noFill/>
          <a:effectLst/>
        </p:spPr>
        <p:txBody>
          <a:bodyPr wrap="square" rtlCol="0">
            <a:spAutoFit/>
          </a:bodyPr>
          <a:lstStyle>
            <a:defPPr>
              <a:defRPr lang="en-US"/>
            </a:defPPr>
            <a:lvl1pPr algn="ctr" defTabSz="914363">
              <a:lnSpc>
                <a:spcPct val="65000"/>
              </a:lnSpc>
              <a:spcAft>
                <a:spcPts val="400"/>
              </a:spcAft>
              <a:defRPr sz="4200" b="1">
                <a:solidFill>
                  <a:schemeClr val="accent2">
                    <a:lumMod val="50000"/>
                  </a:schemeClr>
                </a:solidFill>
                <a:latin typeface="GE Inspira Sans"/>
              </a:defRPr>
            </a:lvl1pPr>
          </a:lstStyle>
          <a:p>
            <a:r>
              <a:rPr lang="en-US" dirty="0"/>
              <a:t>~300</a:t>
            </a:r>
          </a:p>
        </p:txBody>
      </p:sp>
      <p:sp>
        <p:nvSpPr>
          <p:cNvPr id="11" name="TextBox 10">
            <a:extLst>
              <a:ext uri="{FF2B5EF4-FFF2-40B4-BE49-F238E27FC236}">
                <a16:creationId xmlns:a16="http://schemas.microsoft.com/office/drawing/2014/main" id="{F4348E33-DB05-4AD5-978D-74919B3A7140}"/>
              </a:ext>
            </a:extLst>
          </p:cNvPr>
          <p:cNvSpPr txBox="1"/>
          <p:nvPr/>
        </p:nvSpPr>
        <p:spPr>
          <a:xfrm>
            <a:off x="1844342" y="5141876"/>
            <a:ext cx="938341" cy="530082"/>
          </a:xfrm>
          <a:prstGeom prst="rect">
            <a:avLst/>
          </a:prstGeom>
          <a:noFill/>
          <a:effectLst/>
        </p:spPr>
        <p:txBody>
          <a:bodyPr wrap="square" rtlCol="0">
            <a:spAutoFit/>
          </a:bodyPr>
          <a:lstStyle/>
          <a:p>
            <a:pPr marL="0" marR="0" lvl="0" indent="0" algn="l" defTabSz="914363" rtl="0" eaLnBrk="1" fontAlgn="auto" latinLnBrk="0" hangingPunct="1">
              <a:lnSpc>
                <a:spcPct val="65000"/>
              </a:lnSpc>
              <a:spcBef>
                <a:spcPts val="0"/>
              </a:spcBef>
              <a:spcAft>
                <a:spcPts val="400"/>
              </a:spcAft>
              <a:buClrTx/>
              <a:buSzTx/>
              <a:buFontTx/>
              <a:buNone/>
              <a:tabLst/>
              <a:defRPr/>
            </a:pPr>
            <a:r>
              <a:rPr kumimoji="0" lang="en-US" sz="4200" b="1" i="0" u="none" strike="noStrike" kern="1200" cap="none" normalizeH="0" baseline="0" noProof="0" dirty="0">
                <a:ln>
                  <a:noFill/>
                </a:ln>
                <a:solidFill>
                  <a:schemeClr val="accent2">
                    <a:lumMod val="50000"/>
                  </a:schemeClr>
                </a:solidFill>
                <a:effectLst/>
                <a:uLnTx/>
                <a:uFillTx/>
                <a:latin typeface="GE Inspira Sans"/>
                <a:ea typeface="+mn-ea"/>
                <a:cs typeface="+mn-cs"/>
              </a:rPr>
              <a:t>60</a:t>
            </a:r>
          </a:p>
        </p:txBody>
      </p:sp>
      <p:sp>
        <p:nvSpPr>
          <p:cNvPr id="12" name="Rectangle 11">
            <a:extLst>
              <a:ext uri="{FF2B5EF4-FFF2-40B4-BE49-F238E27FC236}">
                <a16:creationId xmlns:a16="http://schemas.microsoft.com/office/drawing/2014/main" id="{A0C94FCF-EDC3-4113-BDB2-51C1E6A43B72}"/>
              </a:ext>
            </a:extLst>
          </p:cNvPr>
          <p:cNvSpPr/>
          <p:nvPr/>
        </p:nvSpPr>
        <p:spPr>
          <a:xfrm>
            <a:off x="1589527" y="4731734"/>
            <a:ext cx="12650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GE Inspira Sans"/>
                <a:ea typeface="+mn-ea"/>
                <a:cs typeface="+mn-cs"/>
              </a:rPr>
              <a:t> Engineers</a:t>
            </a:r>
          </a:p>
        </p:txBody>
      </p:sp>
      <p:sp>
        <p:nvSpPr>
          <p:cNvPr id="13" name="Rectangle 12">
            <a:extLst>
              <a:ext uri="{FF2B5EF4-FFF2-40B4-BE49-F238E27FC236}">
                <a16:creationId xmlns:a16="http://schemas.microsoft.com/office/drawing/2014/main" id="{1D7744BF-632C-426B-AEF9-4D7C921BF722}"/>
              </a:ext>
            </a:extLst>
          </p:cNvPr>
          <p:cNvSpPr/>
          <p:nvPr/>
        </p:nvSpPr>
        <p:spPr>
          <a:xfrm>
            <a:off x="1694212" y="6095712"/>
            <a:ext cx="758541" cy="530082"/>
          </a:xfrm>
          <a:prstGeom prst="rect">
            <a:avLst/>
          </a:prstGeom>
        </p:spPr>
        <p:txBody>
          <a:bodyPr wrap="none">
            <a:spAutoFit/>
          </a:bodyPr>
          <a:lstStyle/>
          <a:p>
            <a:pPr marL="0" marR="0" lvl="0" indent="0" algn="ctr" defTabSz="914363" rtl="0" eaLnBrk="1" fontAlgn="auto" latinLnBrk="0" hangingPunct="1">
              <a:lnSpc>
                <a:spcPct val="65000"/>
              </a:lnSpc>
              <a:spcBef>
                <a:spcPts val="0"/>
              </a:spcBef>
              <a:spcAft>
                <a:spcPts val="400"/>
              </a:spcAft>
              <a:buClrTx/>
              <a:buSzTx/>
              <a:buFontTx/>
              <a:buNone/>
              <a:tabLst/>
              <a:defRPr/>
            </a:pPr>
            <a:r>
              <a:rPr kumimoji="0" lang="en-US" sz="4200" b="1" i="0" u="none" strike="noStrike" kern="1200" cap="none" normalizeH="0" baseline="0" noProof="0" dirty="0">
                <a:ln>
                  <a:noFill/>
                </a:ln>
                <a:solidFill>
                  <a:schemeClr val="accent2">
                    <a:lumMod val="50000"/>
                  </a:schemeClr>
                </a:solidFill>
                <a:effectLst/>
                <a:uLnTx/>
                <a:uFillTx/>
                <a:latin typeface="GE Inspira Sans"/>
                <a:ea typeface="+mn-ea"/>
                <a:cs typeface="+mn-cs"/>
              </a:rPr>
              <a:t>~6</a:t>
            </a:r>
          </a:p>
        </p:txBody>
      </p:sp>
      <p:sp>
        <p:nvSpPr>
          <p:cNvPr id="14" name="Rectangle 13">
            <a:extLst>
              <a:ext uri="{FF2B5EF4-FFF2-40B4-BE49-F238E27FC236}">
                <a16:creationId xmlns:a16="http://schemas.microsoft.com/office/drawing/2014/main" id="{83FFD580-F391-4C3E-99A5-353B295B8219}"/>
              </a:ext>
            </a:extLst>
          </p:cNvPr>
          <p:cNvSpPr/>
          <p:nvPr/>
        </p:nvSpPr>
        <p:spPr>
          <a:xfrm>
            <a:off x="6643308" y="4731734"/>
            <a:ext cx="80021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GE Inspira Sans"/>
                <a:ea typeface="+mn-ea"/>
                <a:cs typeface="+mn-cs"/>
              </a:rPr>
              <a:t> Parts</a:t>
            </a:r>
          </a:p>
        </p:txBody>
      </p:sp>
      <p:sp>
        <p:nvSpPr>
          <p:cNvPr id="15" name="TextBox 14">
            <a:extLst>
              <a:ext uri="{FF2B5EF4-FFF2-40B4-BE49-F238E27FC236}">
                <a16:creationId xmlns:a16="http://schemas.microsoft.com/office/drawing/2014/main" id="{F6B7ABB6-8B49-43AC-81A2-A753C67CE56E}"/>
              </a:ext>
            </a:extLst>
          </p:cNvPr>
          <p:cNvSpPr txBox="1"/>
          <p:nvPr/>
        </p:nvSpPr>
        <p:spPr>
          <a:xfrm>
            <a:off x="3746151" y="5141876"/>
            <a:ext cx="1265090" cy="530082"/>
          </a:xfrm>
          <a:prstGeom prst="rect">
            <a:avLst/>
          </a:prstGeom>
          <a:noFill/>
          <a:effectLst/>
        </p:spPr>
        <p:txBody>
          <a:bodyPr wrap="square" rtlCol="0">
            <a:spAutoFit/>
          </a:bodyPr>
          <a:lstStyle/>
          <a:p>
            <a:pPr algn="ctr" defTabSz="914363">
              <a:lnSpc>
                <a:spcPct val="65000"/>
              </a:lnSpc>
              <a:spcAft>
                <a:spcPts val="400"/>
              </a:spcAft>
              <a:defRPr/>
            </a:pPr>
            <a:r>
              <a:rPr lang="en-US" sz="4200" b="1" dirty="0">
                <a:solidFill>
                  <a:schemeClr val="accent2">
                    <a:lumMod val="50000"/>
                  </a:schemeClr>
                </a:solidFill>
                <a:latin typeface="GE Inspira Sans"/>
              </a:rPr>
              <a:t>50</a:t>
            </a:r>
          </a:p>
        </p:txBody>
      </p:sp>
      <p:sp>
        <p:nvSpPr>
          <p:cNvPr id="16" name="TextBox 15">
            <a:extLst>
              <a:ext uri="{FF2B5EF4-FFF2-40B4-BE49-F238E27FC236}">
                <a16:creationId xmlns:a16="http://schemas.microsoft.com/office/drawing/2014/main" id="{5CA355A2-D977-420C-BBF1-9538A5A7988B}"/>
              </a:ext>
            </a:extLst>
          </p:cNvPr>
          <p:cNvSpPr txBox="1"/>
          <p:nvPr/>
        </p:nvSpPr>
        <p:spPr>
          <a:xfrm>
            <a:off x="3765020" y="6095712"/>
            <a:ext cx="1265090" cy="550985"/>
          </a:xfrm>
          <a:prstGeom prst="rect">
            <a:avLst/>
          </a:prstGeom>
          <a:noFill/>
          <a:effectLst/>
        </p:spPr>
        <p:txBody>
          <a:bodyPr wrap="square" rtlCol="0">
            <a:spAutoFit/>
          </a:bodyPr>
          <a:lstStyle/>
          <a:p>
            <a:pPr marR="0" lvl="0" indent="0" algn="ctr" defTabSz="914363" fontAlgn="auto">
              <a:lnSpc>
                <a:spcPct val="65000"/>
              </a:lnSpc>
              <a:spcBef>
                <a:spcPts val="0"/>
              </a:spcBef>
              <a:spcAft>
                <a:spcPts val="400"/>
              </a:spcAft>
              <a:buClrTx/>
              <a:buSzTx/>
              <a:buFontTx/>
              <a:buNone/>
              <a:tabLst/>
              <a:defRPr/>
            </a:pPr>
            <a:r>
              <a:rPr lang="en-US" sz="4200" b="1" dirty="0">
                <a:solidFill>
                  <a:schemeClr val="accent2">
                    <a:lumMod val="50000"/>
                  </a:schemeClr>
                </a:solidFill>
                <a:latin typeface="GE Inspira Sans"/>
              </a:rPr>
              <a:t>1</a:t>
            </a:r>
          </a:p>
        </p:txBody>
      </p:sp>
      <p:sp>
        <p:nvSpPr>
          <p:cNvPr id="17" name="Rectangle 16">
            <a:extLst>
              <a:ext uri="{FF2B5EF4-FFF2-40B4-BE49-F238E27FC236}">
                <a16:creationId xmlns:a16="http://schemas.microsoft.com/office/drawing/2014/main" id="{9DE4B940-7732-446B-8A71-249DF4584AC8}"/>
              </a:ext>
            </a:extLst>
          </p:cNvPr>
          <p:cNvSpPr/>
          <p:nvPr/>
        </p:nvSpPr>
        <p:spPr>
          <a:xfrm>
            <a:off x="3219336" y="4731734"/>
            <a:ext cx="267092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GE Inspira Sans"/>
                <a:ea typeface="+mn-ea"/>
                <a:cs typeface="+mn-cs"/>
              </a:rPr>
              <a:t>Manufacturing Systems</a:t>
            </a:r>
          </a:p>
        </p:txBody>
      </p:sp>
      <p:sp>
        <p:nvSpPr>
          <p:cNvPr id="20" name="Right Arrow 37">
            <a:extLst>
              <a:ext uri="{FF2B5EF4-FFF2-40B4-BE49-F238E27FC236}">
                <a16:creationId xmlns:a16="http://schemas.microsoft.com/office/drawing/2014/main" id="{DEA29595-8EFC-4784-B010-70401E25366C}"/>
              </a:ext>
            </a:extLst>
          </p:cNvPr>
          <p:cNvSpPr/>
          <p:nvPr/>
        </p:nvSpPr>
        <p:spPr>
          <a:xfrm rot="5400000">
            <a:off x="1986901" y="5575353"/>
            <a:ext cx="470343" cy="442918"/>
          </a:xfrm>
          <a:prstGeom prst="rightArrow">
            <a:avLst>
              <a:gd name="adj1" fmla="val 72319"/>
              <a:gd name="adj2" fmla="val 50000"/>
            </a:avLst>
          </a:prstGeom>
          <a:gradFill flip="none" rotWithShape="1">
            <a:gsLst>
              <a:gs pos="0">
                <a:schemeClr val="accent6">
                  <a:alpha val="0"/>
                </a:schemeClr>
              </a:gs>
              <a:gs pos="50000">
                <a:schemeClr val="accent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DC42DAE-4F1F-42F3-AFA6-A6DF29CA0147}"/>
              </a:ext>
            </a:extLst>
          </p:cNvPr>
          <p:cNvSpPr txBox="1"/>
          <p:nvPr/>
        </p:nvSpPr>
        <p:spPr>
          <a:xfrm>
            <a:off x="9783865" y="5727122"/>
            <a:ext cx="1893721" cy="824008"/>
          </a:xfrm>
          <a:prstGeom prst="rect">
            <a:avLst/>
          </a:prstGeom>
          <a:noFill/>
          <a:effectLst/>
        </p:spPr>
        <p:txBody>
          <a:bodyPr wrap="square" rtlCol="0">
            <a:spAutoFit/>
          </a:bodyPr>
          <a:lstStyle/>
          <a:p>
            <a:pPr algn="ctr" defTabSz="914363">
              <a:lnSpc>
                <a:spcPct val="65000"/>
              </a:lnSpc>
              <a:spcBef>
                <a:spcPts val="1200"/>
              </a:spcBef>
              <a:spcAft>
                <a:spcPts val="1200"/>
              </a:spcAft>
              <a:defRPr/>
            </a:pPr>
            <a:r>
              <a:rPr lang="en-US" sz="1400" b="1" dirty="0">
                <a:solidFill>
                  <a:schemeClr val="bg1"/>
                </a:solidFill>
                <a:latin typeface="GE Inspira Sans"/>
              </a:rPr>
              <a:t>weight reduction</a:t>
            </a:r>
            <a:endParaRPr kumimoji="0" lang="en-US" sz="4400" b="1" i="0" u="none" strike="noStrike" kern="1200" cap="none" normalizeH="0" baseline="0" noProof="0" dirty="0">
              <a:ln>
                <a:noFill/>
              </a:ln>
              <a:solidFill>
                <a:schemeClr val="accent2">
                  <a:lumMod val="50000"/>
                </a:schemeClr>
              </a:solidFill>
              <a:effectLst/>
              <a:uLnTx/>
              <a:uFillTx/>
              <a:latin typeface="GE Inspira Sans"/>
              <a:ea typeface="+mn-ea"/>
              <a:cs typeface="+mn-cs"/>
            </a:endParaRPr>
          </a:p>
          <a:p>
            <a:pPr marL="0" marR="0" lvl="0" indent="0" algn="l" defTabSz="914363" rtl="0" eaLnBrk="1" fontAlgn="auto" latinLnBrk="0" hangingPunct="1">
              <a:lnSpc>
                <a:spcPct val="65000"/>
              </a:lnSpc>
              <a:spcBef>
                <a:spcPts val="0"/>
              </a:spcBef>
              <a:spcAft>
                <a:spcPts val="400"/>
              </a:spcAft>
              <a:buClrTx/>
              <a:buSzTx/>
              <a:buFontTx/>
              <a:buNone/>
              <a:tabLst/>
              <a:defRPr/>
            </a:pPr>
            <a:r>
              <a:rPr kumimoji="0" lang="en-US" sz="4200" b="1" i="0" u="none" strike="noStrike" kern="1200" cap="none" normalizeH="0" baseline="0" noProof="0" dirty="0">
                <a:ln>
                  <a:noFill/>
                </a:ln>
                <a:solidFill>
                  <a:schemeClr val="accent2">
                    <a:lumMod val="50000"/>
                  </a:schemeClr>
                </a:solidFill>
                <a:effectLst/>
                <a:uLnTx/>
                <a:uFillTx/>
                <a:latin typeface="GE Inspira Sans"/>
                <a:ea typeface="+mn-ea"/>
                <a:cs typeface="+mn-cs"/>
              </a:rPr>
              <a:t>10+ </a:t>
            </a:r>
          </a:p>
        </p:txBody>
      </p:sp>
      <p:sp>
        <p:nvSpPr>
          <p:cNvPr id="23" name="Rectangle 22">
            <a:extLst>
              <a:ext uri="{FF2B5EF4-FFF2-40B4-BE49-F238E27FC236}">
                <a16:creationId xmlns:a16="http://schemas.microsoft.com/office/drawing/2014/main" id="{4F639B8A-C7D0-43CE-98A8-234713B6116A}"/>
              </a:ext>
            </a:extLst>
          </p:cNvPr>
          <p:cNvSpPr/>
          <p:nvPr/>
        </p:nvSpPr>
        <p:spPr>
          <a:xfrm>
            <a:off x="10730725" y="6055045"/>
            <a:ext cx="795411" cy="461665"/>
          </a:xfrm>
          <a:prstGeom prst="rect">
            <a:avLst/>
          </a:prstGeom>
        </p:spPr>
        <p:txBody>
          <a:bodyPr wrap="none">
            <a:spAutoFit/>
          </a:bodyPr>
          <a:lstStyle/>
          <a:p>
            <a:r>
              <a:rPr lang="en-US" sz="2400" b="1" dirty="0">
                <a:solidFill>
                  <a:schemeClr val="accent2">
                    <a:lumMod val="50000"/>
                  </a:schemeClr>
                </a:solidFill>
              </a:rPr>
              <a:t>lbs. </a:t>
            </a:r>
            <a:endParaRPr lang="en-US" sz="2400" dirty="0">
              <a:solidFill>
                <a:schemeClr val="accent2">
                  <a:lumMod val="50000"/>
                </a:schemeClr>
              </a:solidFill>
            </a:endParaRPr>
          </a:p>
        </p:txBody>
      </p:sp>
      <p:sp>
        <p:nvSpPr>
          <p:cNvPr id="3" name="Rectangle 2">
            <a:extLst>
              <a:ext uri="{FF2B5EF4-FFF2-40B4-BE49-F238E27FC236}">
                <a16:creationId xmlns:a16="http://schemas.microsoft.com/office/drawing/2014/main" id="{24A0DC0C-BBB0-4244-91E5-19157D742BC6}"/>
              </a:ext>
            </a:extLst>
          </p:cNvPr>
          <p:cNvSpPr/>
          <p:nvPr/>
        </p:nvSpPr>
        <p:spPr>
          <a:xfrm>
            <a:off x="6977824" y="6095712"/>
            <a:ext cx="286938" cy="530082"/>
          </a:xfrm>
          <a:prstGeom prst="rect">
            <a:avLst/>
          </a:prstGeom>
          <a:noFill/>
          <a:effectLst/>
        </p:spPr>
        <p:txBody>
          <a:bodyPr wrap="square" rtlCol="0">
            <a:spAutoFit/>
          </a:bodyPr>
          <a:lstStyle/>
          <a:p>
            <a:pPr algn="ctr" defTabSz="914363">
              <a:lnSpc>
                <a:spcPct val="65000"/>
              </a:lnSpc>
              <a:spcAft>
                <a:spcPts val="400"/>
              </a:spcAft>
            </a:pPr>
            <a:r>
              <a:rPr lang="en-US" sz="4200" b="1" dirty="0">
                <a:solidFill>
                  <a:schemeClr val="accent2">
                    <a:lumMod val="50000"/>
                  </a:schemeClr>
                </a:solidFill>
                <a:latin typeface="GE Inspira Sans"/>
              </a:rPr>
              <a:t>1</a:t>
            </a:r>
          </a:p>
        </p:txBody>
      </p:sp>
      <p:sp>
        <p:nvSpPr>
          <p:cNvPr id="25" name="Rectangle 24">
            <a:extLst>
              <a:ext uri="{FF2B5EF4-FFF2-40B4-BE49-F238E27FC236}">
                <a16:creationId xmlns:a16="http://schemas.microsoft.com/office/drawing/2014/main" id="{A266BA62-029A-478D-B4B2-27A0E2FD5E01}"/>
              </a:ext>
            </a:extLst>
          </p:cNvPr>
          <p:cNvSpPr/>
          <p:nvPr/>
        </p:nvSpPr>
        <p:spPr>
          <a:xfrm>
            <a:off x="335880" y="5169449"/>
            <a:ext cx="1473480"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1">
                    <a:lumMod val="50000"/>
                  </a:schemeClr>
                </a:solidFill>
                <a:latin typeface="GE Inspira Sans"/>
              </a:rPr>
              <a:t>Traditional</a:t>
            </a:r>
            <a:endParaRPr kumimoji="0" lang="en-US" sz="2000" b="1" i="0" u="none" strike="noStrike" kern="1200" cap="none" spc="0" normalizeH="0" baseline="0" noProof="0" dirty="0">
              <a:ln>
                <a:noFill/>
              </a:ln>
              <a:solidFill>
                <a:schemeClr val="accent1">
                  <a:lumMod val="50000"/>
                </a:schemeClr>
              </a:solidFill>
              <a:effectLst/>
              <a:uLnTx/>
              <a:uFillTx/>
              <a:latin typeface="GE Inspira Sans"/>
            </a:endParaRPr>
          </a:p>
        </p:txBody>
      </p:sp>
      <p:sp>
        <p:nvSpPr>
          <p:cNvPr id="26" name="Rectangle 25">
            <a:extLst>
              <a:ext uri="{FF2B5EF4-FFF2-40B4-BE49-F238E27FC236}">
                <a16:creationId xmlns:a16="http://schemas.microsoft.com/office/drawing/2014/main" id="{E2AA2421-49EC-4314-9469-BDC569E9126B}"/>
              </a:ext>
            </a:extLst>
          </p:cNvPr>
          <p:cNvSpPr/>
          <p:nvPr/>
        </p:nvSpPr>
        <p:spPr>
          <a:xfrm>
            <a:off x="318986" y="6069910"/>
            <a:ext cx="142699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lumMod val="50000"/>
                  </a:schemeClr>
                </a:solidFill>
                <a:effectLst/>
                <a:uLnTx/>
                <a:uFillTx/>
                <a:latin typeface="GE Inspira Sans"/>
                <a:ea typeface="+mn-ea"/>
                <a:cs typeface="+mn-cs"/>
              </a:rPr>
              <a:t>3D Printed</a:t>
            </a:r>
          </a:p>
        </p:txBody>
      </p:sp>
      <p:sp>
        <p:nvSpPr>
          <p:cNvPr id="27" name="Right Arrow 37">
            <a:extLst>
              <a:ext uri="{FF2B5EF4-FFF2-40B4-BE49-F238E27FC236}">
                <a16:creationId xmlns:a16="http://schemas.microsoft.com/office/drawing/2014/main" id="{E94269C0-3ED5-47F8-8385-CC0EE9CFD070}"/>
              </a:ext>
            </a:extLst>
          </p:cNvPr>
          <p:cNvSpPr/>
          <p:nvPr/>
        </p:nvSpPr>
        <p:spPr>
          <a:xfrm rot="5400000">
            <a:off x="4146951" y="5575353"/>
            <a:ext cx="470343" cy="442918"/>
          </a:xfrm>
          <a:prstGeom prst="rightArrow">
            <a:avLst>
              <a:gd name="adj1" fmla="val 72319"/>
              <a:gd name="adj2" fmla="val 50000"/>
            </a:avLst>
          </a:prstGeom>
          <a:gradFill flip="none" rotWithShape="1">
            <a:gsLst>
              <a:gs pos="0">
                <a:schemeClr val="accent6">
                  <a:alpha val="0"/>
                </a:schemeClr>
              </a:gs>
              <a:gs pos="50000">
                <a:schemeClr val="accent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37">
            <a:extLst>
              <a:ext uri="{FF2B5EF4-FFF2-40B4-BE49-F238E27FC236}">
                <a16:creationId xmlns:a16="http://schemas.microsoft.com/office/drawing/2014/main" id="{35A2D29A-82B7-4B69-8282-3A98DD83A16A}"/>
              </a:ext>
            </a:extLst>
          </p:cNvPr>
          <p:cNvSpPr/>
          <p:nvPr/>
        </p:nvSpPr>
        <p:spPr>
          <a:xfrm rot="5400000">
            <a:off x="6891907" y="5575353"/>
            <a:ext cx="470343" cy="442918"/>
          </a:xfrm>
          <a:prstGeom prst="rightArrow">
            <a:avLst>
              <a:gd name="adj1" fmla="val 72319"/>
              <a:gd name="adj2" fmla="val 50000"/>
            </a:avLst>
          </a:prstGeom>
          <a:gradFill flip="none" rotWithShape="1">
            <a:gsLst>
              <a:gs pos="0">
                <a:schemeClr val="accent6">
                  <a:alpha val="0"/>
                </a:schemeClr>
              </a:gs>
              <a:gs pos="50000">
                <a:schemeClr val="accent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6645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0A60-738D-40C7-96B3-75EAC16B5933}"/>
              </a:ext>
            </a:extLst>
          </p:cNvPr>
          <p:cNvSpPr>
            <a:spLocks noGrp="1"/>
          </p:cNvSpPr>
          <p:nvPr>
            <p:ph type="title"/>
          </p:nvPr>
        </p:nvSpPr>
        <p:spPr/>
        <p:txBody>
          <a:bodyPr/>
          <a:lstStyle/>
          <a:p>
            <a:r>
              <a:rPr lang="en-US" dirty="0"/>
              <a:t>3D Printing Disruptions</a:t>
            </a:r>
          </a:p>
        </p:txBody>
      </p:sp>
      <p:sp>
        <p:nvSpPr>
          <p:cNvPr id="3" name="Content Placeholder 2">
            <a:extLst>
              <a:ext uri="{FF2B5EF4-FFF2-40B4-BE49-F238E27FC236}">
                <a16:creationId xmlns:a16="http://schemas.microsoft.com/office/drawing/2014/main" id="{373F6DB8-9451-4D3F-8A05-52AB69CA7AC9}"/>
              </a:ext>
            </a:extLst>
          </p:cNvPr>
          <p:cNvSpPr>
            <a:spLocks noGrp="1"/>
          </p:cNvSpPr>
          <p:nvPr>
            <p:ph idx="1"/>
          </p:nvPr>
        </p:nvSpPr>
        <p:spPr/>
        <p:txBody>
          <a:bodyPr>
            <a:normAutofit/>
          </a:bodyPr>
          <a:lstStyle/>
          <a:p>
            <a:r>
              <a:rPr lang="en-US" sz="2000" dirty="0"/>
              <a:t>Distributed Manufacturing will democratize technology</a:t>
            </a:r>
          </a:p>
          <a:p>
            <a:r>
              <a:rPr lang="en-US" sz="2000" dirty="0"/>
              <a:t>Manufacturing uber model</a:t>
            </a:r>
          </a:p>
          <a:p>
            <a:r>
              <a:rPr lang="en-US" sz="2000" dirty="0"/>
              <a:t>Demands a reinvention of education system</a:t>
            </a:r>
          </a:p>
          <a:p>
            <a:r>
              <a:rPr lang="en-US" sz="2000" dirty="0"/>
              <a:t>3D Printing will affect ~50% of global GDP</a:t>
            </a:r>
          </a:p>
          <a:p>
            <a:pPr lvl="1"/>
            <a:r>
              <a:rPr lang="en-US" sz="1800" dirty="0"/>
              <a:t>And disrupt engineering, manufacturing, and supply chains</a:t>
            </a:r>
          </a:p>
        </p:txBody>
      </p:sp>
    </p:spTree>
    <p:extLst>
      <p:ext uri="{BB962C8B-B14F-4D97-AF65-F5344CB8AC3E}">
        <p14:creationId xmlns:p14="http://schemas.microsoft.com/office/powerpoint/2010/main" val="3618752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E2D0E-4577-4ACE-86F6-8D4494841817}"/>
              </a:ext>
            </a:extLst>
          </p:cNvPr>
          <p:cNvSpPr>
            <a:spLocks noGrp="1"/>
          </p:cNvSpPr>
          <p:nvPr>
            <p:ph type="title"/>
          </p:nvPr>
        </p:nvSpPr>
        <p:spPr/>
        <p:txBody>
          <a:bodyPr/>
          <a:lstStyle/>
          <a:p>
            <a:r>
              <a:rPr lang="en-US" dirty="0"/>
              <a:t>Industrial Revolutions</a:t>
            </a:r>
          </a:p>
        </p:txBody>
      </p:sp>
      <p:graphicFrame>
        <p:nvGraphicFramePr>
          <p:cNvPr id="4" name="Content Placeholder 3">
            <a:extLst>
              <a:ext uri="{FF2B5EF4-FFF2-40B4-BE49-F238E27FC236}">
                <a16:creationId xmlns:a16="http://schemas.microsoft.com/office/drawing/2014/main" id="{6B82B8F9-FC94-40B4-A7AC-6F8B69D7AF38}"/>
              </a:ext>
            </a:extLst>
          </p:cNvPr>
          <p:cNvGraphicFramePr>
            <a:graphicFrameLocks noGrp="1"/>
          </p:cNvGraphicFramePr>
          <p:nvPr>
            <p:ph idx="1"/>
            <p:extLst>
              <p:ext uri="{D42A27DB-BD31-4B8C-83A1-F6EECF244321}">
                <p14:modId xmlns:p14="http://schemas.microsoft.com/office/powerpoint/2010/main" val="621805259"/>
              </p:ext>
            </p:extLst>
          </p:nvPr>
        </p:nvGraphicFramePr>
        <p:xfrm>
          <a:off x="677863" y="2160588"/>
          <a:ext cx="8596312" cy="2767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C373EC8C-F128-4D80-859A-0F8434D1D9F8}"/>
              </a:ext>
            </a:extLst>
          </p:cNvPr>
          <p:cNvSpPr txBox="1"/>
          <p:nvPr/>
        </p:nvSpPr>
        <p:spPr>
          <a:xfrm>
            <a:off x="1370929" y="4157940"/>
            <a:ext cx="853119" cy="369332"/>
          </a:xfrm>
          <a:prstGeom prst="rect">
            <a:avLst/>
          </a:prstGeom>
          <a:noFill/>
        </p:spPr>
        <p:txBody>
          <a:bodyPr wrap="none" rtlCol="0">
            <a:spAutoFit/>
          </a:bodyPr>
          <a:lstStyle/>
          <a:p>
            <a:r>
              <a:rPr lang="en-US" dirty="0"/>
              <a:t>STEAM</a:t>
            </a:r>
          </a:p>
        </p:txBody>
      </p:sp>
      <p:sp>
        <p:nvSpPr>
          <p:cNvPr id="16" name="TextBox 15">
            <a:extLst>
              <a:ext uri="{FF2B5EF4-FFF2-40B4-BE49-F238E27FC236}">
                <a16:creationId xmlns:a16="http://schemas.microsoft.com/office/drawing/2014/main" id="{F6C8D3C4-841C-42BD-ABD0-9BCAFEAE8DA3}"/>
              </a:ext>
            </a:extLst>
          </p:cNvPr>
          <p:cNvSpPr txBox="1"/>
          <p:nvPr/>
        </p:nvSpPr>
        <p:spPr>
          <a:xfrm>
            <a:off x="3091687" y="4157940"/>
            <a:ext cx="1487908" cy="369332"/>
          </a:xfrm>
          <a:prstGeom prst="rect">
            <a:avLst/>
          </a:prstGeom>
          <a:noFill/>
        </p:spPr>
        <p:txBody>
          <a:bodyPr wrap="none" rtlCol="0">
            <a:spAutoFit/>
          </a:bodyPr>
          <a:lstStyle/>
          <a:p>
            <a:r>
              <a:rPr lang="en-US" dirty="0"/>
              <a:t>ELECTRICITY</a:t>
            </a:r>
          </a:p>
        </p:txBody>
      </p:sp>
      <p:sp>
        <p:nvSpPr>
          <p:cNvPr id="17" name="TextBox 16">
            <a:extLst>
              <a:ext uri="{FF2B5EF4-FFF2-40B4-BE49-F238E27FC236}">
                <a16:creationId xmlns:a16="http://schemas.microsoft.com/office/drawing/2014/main" id="{566E516C-4558-4261-B43C-1F05E428A5F6}"/>
              </a:ext>
            </a:extLst>
          </p:cNvPr>
          <p:cNvSpPr txBox="1"/>
          <p:nvPr/>
        </p:nvSpPr>
        <p:spPr>
          <a:xfrm>
            <a:off x="5123772" y="4157940"/>
            <a:ext cx="1422184" cy="369332"/>
          </a:xfrm>
          <a:prstGeom prst="rect">
            <a:avLst/>
          </a:prstGeom>
          <a:noFill/>
        </p:spPr>
        <p:txBody>
          <a:bodyPr wrap="none" rtlCol="0">
            <a:spAutoFit/>
          </a:bodyPr>
          <a:lstStyle/>
          <a:p>
            <a:r>
              <a:rPr lang="en-US" dirty="0"/>
              <a:t>COMPUTERS</a:t>
            </a:r>
          </a:p>
        </p:txBody>
      </p:sp>
      <p:sp>
        <p:nvSpPr>
          <p:cNvPr id="18" name="TextBox 17">
            <a:extLst>
              <a:ext uri="{FF2B5EF4-FFF2-40B4-BE49-F238E27FC236}">
                <a16:creationId xmlns:a16="http://schemas.microsoft.com/office/drawing/2014/main" id="{B5F35140-C85D-45B7-A489-ACEA30654FEC}"/>
              </a:ext>
            </a:extLst>
          </p:cNvPr>
          <p:cNvSpPr txBox="1"/>
          <p:nvPr/>
        </p:nvSpPr>
        <p:spPr>
          <a:xfrm>
            <a:off x="6740725" y="4157940"/>
            <a:ext cx="2848280" cy="369332"/>
          </a:xfrm>
          <a:prstGeom prst="rect">
            <a:avLst/>
          </a:prstGeom>
          <a:noFill/>
        </p:spPr>
        <p:txBody>
          <a:bodyPr wrap="none" rtlCol="0">
            <a:spAutoFit/>
          </a:bodyPr>
          <a:lstStyle/>
          <a:p>
            <a:r>
              <a:rPr lang="en-US" dirty="0"/>
              <a:t>CYBER-PHYSICAL SYSTEMS</a:t>
            </a:r>
          </a:p>
        </p:txBody>
      </p:sp>
      <p:sp>
        <p:nvSpPr>
          <p:cNvPr id="12" name="TextBox 11">
            <a:extLst>
              <a:ext uri="{FF2B5EF4-FFF2-40B4-BE49-F238E27FC236}">
                <a16:creationId xmlns:a16="http://schemas.microsoft.com/office/drawing/2014/main" id="{349BFC24-6191-4909-B8BC-C4D265253A63}"/>
              </a:ext>
            </a:extLst>
          </p:cNvPr>
          <p:cNvSpPr txBox="1"/>
          <p:nvPr/>
        </p:nvSpPr>
        <p:spPr>
          <a:xfrm>
            <a:off x="677334" y="4490543"/>
            <a:ext cx="2027766" cy="646331"/>
          </a:xfrm>
          <a:prstGeom prst="rect">
            <a:avLst/>
          </a:prstGeom>
          <a:noFill/>
        </p:spPr>
        <p:txBody>
          <a:bodyPr wrap="square" rtlCol="0">
            <a:spAutoFit/>
          </a:bodyPr>
          <a:lstStyle/>
          <a:p>
            <a:pPr algn="ctr"/>
            <a:r>
              <a:rPr lang="en-US" sz="1200" dirty="0">
                <a:solidFill>
                  <a:schemeClr val="bg1">
                    <a:lumMod val="50000"/>
                  </a:schemeClr>
                </a:solidFill>
              </a:rPr>
              <a:t>Steam and water power replace humans power with machines</a:t>
            </a:r>
          </a:p>
        </p:txBody>
      </p:sp>
      <p:sp>
        <p:nvSpPr>
          <p:cNvPr id="20" name="TextBox 19">
            <a:extLst>
              <a:ext uri="{FF2B5EF4-FFF2-40B4-BE49-F238E27FC236}">
                <a16:creationId xmlns:a16="http://schemas.microsoft.com/office/drawing/2014/main" id="{B045FA5D-AC7E-4AF9-904A-83A8613A7718}"/>
              </a:ext>
            </a:extLst>
          </p:cNvPr>
          <p:cNvSpPr txBox="1"/>
          <p:nvPr/>
        </p:nvSpPr>
        <p:spPr>
          <a:xfrm>
            <a:off x="2693987" y="4490543"/>
            <a:ext cx="2197100" cy="646331"/>
          </a:xfrm>
          <a:prstGeom prst="rect">
            <a:avLst/>
          </a:prstGeom>
          <a:noFill/>
        </p:spPr>
        <p:txBody>
          <a:bodyPr wrap="square" rtlCol="0">
            <a:spAutoFit/>
          </a:bodyPr>
          <a:lstStyle/>
          <a:p>
            <a:pPr algn="ctr"/>
            <a:r>
              <a:rPr lang="en-US" sz="1200" dirty="0">
                <a:solidFill>
                  <a:schemeClr val="bg1">
                    <a:lumMod val="50000"/>
                  </a:schemeClr>
                </a:solidFill>
              </a:rPr>
              <a:t>Assembly lines produce</a:t>
            </a:r>
          </a:p>
          <a:p>
            <a:pPr algn="ctr"/>
            <a:r>
              <a:rPr lang="en-US" sz="1200" dirty="0">
                <a:solidFill>
                  <a:schemeClr val="bg1">
                    <a:lumMod val="50000"/>
                  </a:schemeClr>
                </a:solidFill>
              </a:rPr>
              <a:t>internal combustion engines, airplanes, cars, and radios.</a:t>
            </a:r>
          </a:p>
        </p:txBody>
      </p:sp>
      <p:sp>
        <p:nvSpPr>
          <p:cNvPr id="22" name="Rectangle 21">
            <a:extLst>
              <a:ext uri="{FF2B5EF4-FFF2-40B4-BE49-F238E27FC236}">
                <a16:creationId xmlns:a16="http://schemas.microsoft.com/office/drawing/2014/main" id="{E6A9E9A0-9EAA-4B17-BB35-80D35EB97839}"/>
              </a:ext>
            </a:extLst>
          </p:cNvPr>
          <p:cNvSpPr/>
          <p:nvPr/>
        </p:nvSpPr>
        <p:spPr>
          <a:xfrm>
            <a:off x="2695390" y="4147376"/>
            <a:ext cx="1846863" cy="209302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4" name="TextBox 23">
            <a:extLst>
              <a:ext uri="{FF2B5EF4-FFF2-40B4-BE49-F238E27FC236}">
                <a16:creationId xmlns:a16="http://schemas.microsoft.com/office/drawing/2014/main" id="{71539204-0B79-48EB-B1D2-29AFC92A4D65}"/>
              </a:ext>
            </a:extLst>
          </p:cNvPr>
          <p:cNvSpPr txBox="1"/>
          <p:nvPr/>
        </p:nvSpPr>
        <p:spPr>
          <a:xfrm>
            <a:off x="4705876" y="4490543"/>
            <a:ext cx="2197100" cy="830997"/>
          </a:xfrm>
          <a:prstGeom prst="rect">
            <a:avLst/>
          </a:prstGeom>
          <a:noFill/>
        </p:spPr>
        <p:txBody>
          <a:bodyPr wrap="square" rtlCol="0">
            <a:spAutoFit/>
          </a:bodyPr>
          <a:lstStyle/>
          <a:p>
            <a:pPr algn="ctr"/>
            <a:r>
              <a:rPr lang="en-US" sz="1200" dirty="0">
                <a:solidFill>
                  <a:schemeClr val="bg1">
                    <a:lumMod val="50000"/>
                  </a:schemeClr>
                </a:solidFill>
              </a:rPr>
              <a:t>Electronics, the Internet and computers further automate production and enable globalization</a:t>
            </a:r>
          </a:p>
        </p:txBody>
      </p:sp>
      <p:sp>
        <p:nvSpPr>
          <p:cNvPr id="25" name="TextBox 24">
            <a:extLst>
              <a:ext uri="{FF2B5EF4-FFF2-40B4-BE49-F238E27FC236}">
                <a16:creationId xmlns:a16="http://schemas.microsoft.com/office/drawing/2014/main" id="{4CE16C9B-DD05-402C-B64D-DED27020615D}"/>
              </a:ext>
            </a:extLst>
          </p:cNvPr>
          <p:cNvSpPr txBox="1"/>
          <p:nvPr/>
        </p:nvSpPr>
        <p:spPr>
          <a:xfrm>
            <a:off x="6761183" y="4490543"/>
            <a:ext cx="2676615" cy="1015663"/>
          </a:xfrm>
          <a:prstGeom prst="rect">
            <a:avLst/>
          </a:prstGeom>
          <a:noFill/>
        </p:spPr>
        <p:txBody>
          <a:bodyPr wrap="square" rtlCol="0">
            <a:spAutoFit/>
          </a:bodyPr>
          <a:lstStyle/>
          <a:p>
            <a:pPr algn="ctr"/>
            <a:r>
              <a:rPr lang="en-US" sz="1200" dirty="0">
                <a:solidFill>
                  <a:schemeClr val="bg1">
                    <a:lumMod val="50000"/>
                  </a:schemeClr>
                </a:solidFill>
              </a:rPr>
              <a:t>Big data, connectivity, and AI optimize the Internet of Things.</a:t>
            </a:r>
          </a:p>
          <a:p>
            <a:pPr algn="ctr"/>
            <a:r>
              <a:rPr lang="en-US" sz="1200" dirty="0">
                <a:solidFill>
                  <a:schemeClr val="bg1">
                    <a:lumMod val="50000"/>
                  </a:schemeClr>
                </a:solidFill>
              </a:rPr>
              <a:t>3D Printing uses Digital to create the Physical and revolutionize manufacturing</a:t>
            </a:r>
          </a:p>
        </p:txBody>
      </p:sp>
      <p:pic>
        <p:nvPicPr>
          <p:cNvPr id="1026" name="Picture 2" descr="Locomotive, Railroad, Silhouette, Train, Transportation">
            <a:extLst>
              <a:ext uri="{FF2B5EF4-FFF2-40B4-BE49-F238E27FC236}">
                <a16:creationId xmlns:a16="http://schemas.microsoft.com/office/drawing/2014/main" id="{B4FE1213-19E9-4FD9-B487-2056238ADA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966821" y="2244868"/>
            <a:ext cx="1343647" cy="82232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ulb, Light, Electric Bulb, Light Bulb, Lamp, Simple">
            <a:extLst>
              <a:ext uri="{FF2B5EF4-FFF2-40B4-BE49-F238E27FC236}">
                <a16:creationId xmlns:a16="http://schemas.microsoft.com/office/drawing/2014/main" id="{80D23DAC-F8F7-4611-946B-D272A967D9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3779" y="2302597"/>
            <a:ext cx="423872" cy="75728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igital, Computer, Binary, 1'S, 0'S, Ones, Zeroes">
            <a:extLst>
              <a:ext uri="{FF2B5EF4-FFF2-40B4-BE49-F238E27FC236}">
                <a16:creationId xmlns:a16="http://schemas.microsoft.com/office/drawing/2014/main" id="{6A59B097-6B7D-4D6A-855C-EBA69D1BD1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19014" y="2198991"/>
            <a:ext cx="1704180" cy="98954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mputer, Email, Desktop, Pc">
            <a:extLst>
              <a:ext uri="{FF2B5EF4-FFF2-40B4-BE49-F238E27FC236}">
                <a16:creationId xmlns:a16="http://schemas.microsoft.com/office/drawing/2014/main" id="{DCC8B65D-41E1-45D3-A18B-D8AEA803DA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9148" y="2307332"/>
            <a:ext cx="951371" cy="963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634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DB1B7-5585-4091-9A12-F2C694FA203B}"/>
              </a:ext>
            </a:extLst>
          </p:cNvPr>
          <p:cNvSpPr>
            <a:spLocks noGrp="1"/>
          </p:cNvSpPr>
          <p:nvPr>
            <p:ph type="title"/>
          </p:nvPr>
        </p:nvSpPr>
        <p:spPr/>
        <p:txBody>
          <a:bodyPr/>
          <a:lstStyle/>
          <a:p>
            <a:r>
              <a:rPr lang="en-US" dirty="0"/>
              <a:t>Backup</a:t>
            </a:r>
          </a:p>
        </p:txBody>
      </p:sp>
      <p:sp>
        <p:nvSpPr>
          <p:cNvPr id="5" name="Text Placeholder 4">
            <a:extLst>
              <a:ext uri="{FF2B5EF4-FFF2-40B4-BE49-F238E27FC236}">
                <a16:creationId xmlns:a16="http://schemas.microsoft.com/office/drawing/2014/main" id="{FDB22970-CCCE-47FA-B419-3FF85FE75875}"/>
              </a:ext>
            </a:extLst>
          </p:cNvPr>
          <p:cNvSpPr>
            <a:spLocks noGrp="1"/>
          </p:cNvSpPr>
          <p:nvPr>
            <p:ph type="body" idx="1"/>
          </p:nvPr>
        </p:nvSpPr>
        <p:spPr/>
        <p:txBody>
          <a:bodyPr/>
          <a:lstStyle/>
          <a:p>
            <a:endParaRPr lang="en-US"/>
          </a:p>
        </p:txBody>
      </p:sp>
      <p:sp>
        <p:nvSpPr>
          <p:cNvPr id="6" name="Rectangle 5">
            <a:extLst>
              <a:ext uri="{FF2B5EF4-FFF2-40B4-BE49-F238E27FC236}">
                <a16:creationId xmlns:a16="http://schemas.microsoft.com/office/drawing/2014/main" id="{20FD89E9-408E-40AC-BDDC-85BD80B84B6E}"/>
              </a:ext>
            </a:extLst>
          </p:cNvPr>
          <p:cNvSpPr/>
          <p:nvPr/>
        </p:nvSpPr>
        <p:spPr>
          <a:xfrm>
            <a:off x="0" y="0"/>
            <a:ext cx="12192000" cy="6858000"/>
          </a:xfrm>
          <a:prstGeom prst="rect">
            <a:avLst/>
          </a:prstGeom>
          <a:solidFill>
            <a:srgbClr val="286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A5F8709-4328-4C45-9094-A59583769F37}"/>
              </a:ext>
            </a:extLst>
          </p:cNvPr>
          <p:cNvSpPr/>
          <p:nvPr/>
        </p:nvSpPr>
        <p:spPr>
          <a:xfrm>
            <a:off x="3256926" y="2700867"/>
            <a:ext cx="5678157" cy="1446550"/>
          </a:xfrm>
          <a:prstGeom prst="rect">
            <a:avLst/>
          </a:prstGeom>
          <a:noFill/>
        </p:spPr>
        <p:txBody>
          <a:bodyPr wrap="none" lIns="91440" tIns="45720" rIns="91440" bIns="45720">
            <a:spAutoFit/>
          </a:bodyPr>
          <a:lstStyle/>
          <a:p>
            <a:pPr algn="ctr"/>
            <a:r>
              <a:rPr lang="en-US" sz="8800" b="1" dirty="0">
                <a:ln w="6600">
                  <a:solidFill>
                    <a:schemeClr val="accent2"/>
                  </a:solidFill>
                  <a:prstDash val="solid"/>
                </a:ln>
                <a:solidFill>
                  <a:srgbClr val="FFFFFF"/>
                </a:solidFill>
                <a:effectLst>
                  <a:outerShdw dist="38100" dir="2700000" algn="tl" rotWithShape="0">
                    <a:schemeClr val="accent2"/>
                  </a:outerShdw>
                </a:effectLst>
              </a:rPr>
              <a:t>Thank you</a:t>
            </a:r>
          </a:p>
        </p:txBody>
      </p:sp>
      <p:pic>
        <p:nvPicPr>
          <p:cNvPr id="1026" name="Picture 2" descr="https://disruptwell.com/wp-content/uploads/2019/03/cropped-DISRUPTWELL_Logo_080417.jpg">
            <a:extLst>
              <a:ext uri="{FF2B5EF4-FFF2-40B4-BE49-F238E27FC236}">
                <a16:creationId xmlns:a16="http://schemas.microsoft.com/office/drawing/2014/main" id="{8D6EE277-D852-44B7-A370-3A118D7EB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2095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C37B86B-C82F-4D7F-A07E-BA10FCD384E8}"/>
              </a:ext>
            </a:extLst>
          </p:cNvPr>
          <p:cNvSpPr/>
          <p:nvPr/>
        </p:nvSpPr>
        <p:spPr>
          <a:xfrm>
            <a:off x="4852711" y="4588316"/>
            <a:ext cx="2486578" cy="369332"/>
          </a:xfrm>
          <a:prstGeom prst="rect">
            <a:avLst/>
          </a:prstGeom>
        </p:spPr>
        <p:txBody>
          <a:bodyPr wrap="none">
            <a:spAutoFit/>
          </a:bodyPr>
          <a:lstStyle/>
          <a:p>
            <a:r>
              <a:rPr lang="en-US" dirty="0">
                <a:solidFill>
                  <a:schemeClr val="bg1">
                    <a:lumMod val="95000"/>
                  </a:schemeClr>
                </a:solidFill>
              </a:rPr>
              <a:t>randy@socialtorch.org</a:t>
            </a:r>
          </a:p>
        </p:txBody>
      </p:sp>
    </p:spTree>
    <p:extLst>
      <p:ext uri="{BB962C8B-B14F-4D97-AF65-F5344CB8AC3E}">
        <p14:creationId xmlns:p14="http://schemas.microsoft.com/office/powerpoint/2010/main" val="3022425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DB1B7-5585-4091-9A12-F2C694FA203B}"/>
              </a:ext>
            </a:extLst>
          </p:cNvPr>
          <p:cNvSpPr>
            <a:spLocks noGrp="1"/>
          </p:cNvSpPr>
          <p:nvPr>
            <p:ph type="title"/>
          </p:nvPr>
        </p:nvSpPr>
        <p:spPr/>
        <p:txBody>
          <a:bodyPr/>
          <a:lstStyle/>
          <a:p>
            <a:r>
              <a:rPr lang="en-US" dirty="0"/>
              <a:t>Backup</a:t>
            </a:r>
          </a:p>
        </p:txBody>
      </p:sp>
      <p:sp>
        <p:nvSpPr>
          <p:cNvPr id="5" name="Text Placeholder 4">
            <a:extLst>
              <a:ext uri="{FF2B5EF4-FFF2-40B4-BE49-F238E27FC236}">
                <a16:creationId xmlns:a16="http://schemas.microsoft.com/office/drawing/2014/main" id="{FDB22970-CCCE-47FA-B419-3FF85FE75875}"/>
              </a:ext>
            </a:extLst>
          </p:cNvPr>
          <p:cNvSpPr>
            <a:spLocks noGrp="1"/>
          </p:cNvSpPr>
          <p:nvPr>
            <p:ph type="body" idx="1"/>
          </p:nvPr>
        </p:nvSpPr>
        <p:spPr/>
        <p:txBody>
          <a:bodyPr/>
          <a:lstStyle/>
          <a:p>
            <a:endParaRPr lang="en-US"/>
          </a:p>
        </p:txBody>
      </p:sp>
      <p:sp>
        <p:nvSpPr>
          <p:cNvPr id="6" name="Rectangle 5">
            <a:extLst>
              <a:ext uri="{FF2B5EF4-FFF2-40B4-BE49-F238E27FC236}">
                <a16:creationId xmlns:a16="http://schemas.microsoft.com/office/drawing/2014/main" id="{20FD89E9-408E-40AC-BDDC-85BD80B84B6E}"/>
              </a:ext>
            </a:extLst>
          </p:cNvPr>
          <p:cNvSpPr/>
          <p:nvPr/>
        </p:nvSpPr>
        <p:spPr>
          <a:xfrm>
            <a:off x="0" y="0"/>
            <a:ext cx="12192000" cy="6858000"/>
          </a:xfrm>
          <a:prstGeom prst="rect">
            <a:avLst/>
          </a:prstGeom>
          <a:solidFill>
            <a:srgbClr val="286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A5F8709-4328-4C45-9094-A59583769F37}"/>
              </a:ext>
            </a:extLst>
          </p:cNvPr>
          <p:cNvSpPr/>
          <p:nvPr/>
        </p:nvSpPr>
        <p:spPr>
          <a:xfrm>
            <a:off x="4107314" y="2700867"/>
            <a:ext cx="3977371" cy="1446550"/>
          </a:xfrm>
          <a:prstGeom prst="rect">
            <a:avLst/>
          </a:prstGeom>
          <a:noFill/>
        </p:spPr>
        <p:txBody>
          <a:bodyPr wrap="none" lIns="91440" tIns="45720" rIns="91440" bIns="45720">
            <a:spAutoFit/>
          </a:bodyPr>
          <a:lstStyle/>
          <a:p>
            <a:pPr algn="ctr"/>
            <a:r>
              <a:rPr lang="en-US" sz="8800" b="1" dirty="0">
                <a:ln w="6600">
                  <a:solidFill>
                    <a:schemeClr val="accent2"/>
                  </a:solidFill>
                  <a:prstDash val="solid"/>
                </a:ln>
                <a:solidFill>
                  <a:srgbClr val="FFFFFF"/>
                </a:solidFill>
                <a:effectLst>
                  <a:outerShdw dist="38100" dir="2700000" algn="tl" rotWithShape="0">
                    <a:schemeClr val="accent2"/>
                  </a:outerShdw>
                </a:effectLst>
              </a:rPr>
              <a:t>Backup</a:t>
            </a:r>
          </a:p>
        </p:txBody>
      </p:sp>
    </p:spTree>
    <p:extLst>
      <p:ext uri="{BB962C8B-B14F-4D97-AF65-F5344CB8AC3E}">
        <p14:creationId xmlns:p14="http://schemas.microsoft.com/office/powerpoint/2010/main" val="1446646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3E0EF0-89C3-4796-8E75-7AAEE450009D}"/>
              </a:ext>
            </a:extLst>
          </p:cNvPr>
          <p:cNvSpPr/>
          <p:nvPr/>
        </p:nvSpPr>
        <p:spPr>
          <a:xfrm>
            <a:off x="-486" y="0"/>
            <a:ext cx="12192000" cy="6858001"/>
          </a:xfrm>
          <a:prstGeom prst="rect">
            <a:avLst/>
          </a:prstGeom>
          <a:solidFill>
            <a:srgbClr val="A7D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2F56E1-3DB7-40C1-AC49-11112901102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D6758D7F-585B-4717-89CD-E18D75AB23AE}"/>
              </a:ext>
            </a:extLst>
          </p:cNvPr>
          <p:cNvPicPr>
            <a:picLocks noChangeAspect="1"/>
          </p:cNvPicPr>
          <p:nvPr/>
        </p:nvPicPr>
        <p:blipFill rotWithShape="1">
          <a:blip r:embed="rId3"/>
          <a:srcRect b="43089"/>
          <a:stretch/>
        </p:blipFill>
        <p:spPr>
          <a:xfrm>
            <a:off x="-972" y="178593"/>
            <a:ext cx="7482141" cy="6500813"/>
          </a:xfrm>
          <a:prstGeom prst="rect">
            <a:avLst/>
          </a:prstGeom>
        </p:spPr>
      </p:pic>
      <p:pic>
        <p:nvPicPr>
          <p:cNvPr id="6" name="Picture 5">
            <a:extLst>
              <a:ext uri="{FF2B5EF4-FFF2-40B4-BE49-F238E27FC236}">
                <a16:creationId xmlns:a16="http://schemas.microsoft.com/office/drawing/2014/main" id="{359F49A7-BF19-40F3-A10F-34CF7B477DC0}"/>
              </a:ext>
            </a:extLst>
          </p:cNvPr>
          <p:cNvPicPr>
            <a:picLocks noChangeAspect="1"/>
          </p:cNvPicPr>
          <p:nvPr/>
        </p:nvPicPr>
        <p:blipFill>
          <a:blip r:embed="rId4"/>
          <a:stretch>
            <a:fillRect/>
          </a:stretch>
        </p:blipFill>
        <p:spPr>
          <a:xfrm>
            <a:off x="9951822" y="6019520"/>
            <a:ext cx="1821078" cy="659885"/>
          </a:xfrm>
          <a:prstGeom prst="rect">
            <a:avLst/>
          </a:prstGeom>
        </p:spPr>
      </p:pic>
      <p:grpSp>
        <p:nvGrpSpPr>
          <p:cNvPr id="9" name="Group 8">
            <a:extLst>
              <a:ext uri="{FF2B5EF4-FFF2-40B4-BE49-F238E27FC236}">
                <a16:creationId xmlns:a16="http://schemas.microsoft.com/office/drawing/2014/main" id="{1A229C2D-EC09-488B-8624-F399115D53CB}"/>
              </a:ext>
            </a:extLst>
          </p:cNvPr>
          <p:cNvGrpSpPr/>
          <p:nvPr/>
        </p:nvGrpSpPr>
        <p:grpSpPr>
          <a:xfrm>
            <a:off x="5985433" y="833803"/>
            <a:ext cx="6206081" cy="4162914"/>
            <a:chOff x="5933738" y="993708"/>
            <a:chExt cx="6143587" cy="4120994"/>
          </a:xfrm>
        </p:grpSpPr>
        <p:pic>
          <p:nvPicPr>
            <p:cNvPr id="2050" name="Picture 2" descr="The 150 Apps that Power the Gig Economy">
              <a:extLst>
                <a:ext uri="{FF2B5EF4-FFF2-40B4-BE49-F238E27FC236}">
                  <a16:creationId xmlns:a16="http://schemas.microsoft.com/office/drawing/2014/main" id="{24070FC9-B12E-4B72-8E1D-C664007703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91" t="56600" r="1770" b="1730"/>
            <a:stretch/>
          </p:blipFill>
          <p:spPr bwMode="auto">
            <a:xfrm>
              <a:off x="5965372" y="993708"/>
              <a:ext cx="6111953" cy="412099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840B96F-5EA9-4305-8BD6-EA6AB69D23D9}"/>
                </a:ext>
              </a:extLst>
            </p:cNvPr>
            <p:cNvSpPr/>
            <p:nvPr/>
          </p:nvSpPr>
          <p:spPr>
            <a:xfrm>
              <a:off x="5933738" y="4464155"/>
              <a:ext cx="1712398" cy="650547"/>
            </a:xfrm>
            <a:prstGeom prst="rect">
              <a:avLst/>
            </a:prstGeom>
            <a:solidFill>
              <a:srgbClr val="A7D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0966B15B-BF7C-4E1B-862E-5F0683BEBAC3}"/>
              </a:ext>
            </a:extLst>
          </p:cNvPr>
          <p:cNvPicPr>
            <a:picLocks noChangeAspect="1"/>
          </p:cNvPicPr>
          <p:nvPr/>
        </p:nvPicPr>
        <p:blipFill rotWithShape="1">
          <a:blip r:embed="rId6"/>
          <a:srcRect b="16614"/>
          <a:stretch/>
        </p:blipFill>
        <p:spPr>
          <a:xfrm>
            <a:off x="5853154" y="2996324"/>
            <a:ext cx="421439" cy="431293"/>
          </a:xfrm>
          <a:prstGeom prst="rect">
            <a:avLst/>
          </a:prstGeom>
        </p:spPr>
      </p:pic>
    </p:spTree>
    <p:extLst>
      <p:ext uri="{BB962C8B-B14F-4D97-AF65-F5344CB8AC3E}">
        <p14:creationId xmlns:p14="http://schemas.microsoft.com/office/powerpoint/2010/main" val="524821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81D7A-1516-4A8E-8C0D-2F35896B7A26}"/>
              </a:ext>
            </a:extLst>
          </p:cNvPr>
          <p:cNvSpPr>
            <a:spLocks noGrp="1"/>
          </p:cNvSpPr>
          <p:nvPr>
            <p:ph type="title"/>
          </p:nvPr>
        </p:nvSpPr>
        <p:spPr/>
        <p:txBody>
          <a:bodyPr/>
          <a:lstStyle/>
          <a:p>
            <a:r>
              <a:rPr lang="en-US" dirty="0"/>
              <a:t>Internet of Things</a:t>
            </a:r>
          </a:p>
        </p:txBody>
      </p:sp>
      <p:sp>
        <p:nvSpPr>
          <p:cNvPr id="3" name="Content Placeholder 2">
            <a:extLst>
              <a:ext uri="{FF2B5EF4-FFF2-40B4-BE49-F238E27FC236}">
                <a16:creationId xmlns:a16="http://schemas.microsoft.com/office/drawing/2014/main" id="{405E0A1A-5D96-4EE8-AB56-757567682BF8}"/>
              </a:ext>
            </a:extLst>
          </p:cNvPr>
          <p:cNvSpPr>
            <a:spLocks noGrp="1"/>
          </p:cNvSpPr>
          <p:nvPr>
            <p:ph idx="1"/>
          </p:nvPr>
        </p:nvSpPr>
        <p:spPr/>
        <p:txBody>
          <a:bodyPr/>
          <a:lstStyle/>
          <a:p>
            <a:endParaRPr lang="en-US"/>
          </a:p>
        </p:txBody>
      </p:sp>
      <p:pic>
        <p:nvPicPr>
          <p:cNvPr id="7" name="Picture 2" descr="D:\projects\IoTClass\2017\Lecture4_SmartCity\libelium_smart_world_infographic_big.png">
            <a:extLst>
              <a:ext uri="{FF2B5EF4-FFF2-40B4-BE49-F238E27FC236}">
                <a16:creationId xmlns:a16="http://schemas.microsoft.com/office/drawing/2014/main" id="{4551429B-DAEC-468E-BE09-733C5316C0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381000"/>
            <a:ext cx="8793848" cy="625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847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F915EDB-D142-49D6-B333-9CC37B240739}"/>
              </a:ext>
            </a:extLst>
          </p:cNvPr>
          <p:cNvPicPr>
            <a:picLocks noChangeAspect="1"/>
          </p:cNvPicPr>
          <p:nvPr/>
        </p:nvPicPr>
        <p:blipFill rotWithShape="1">
          <a:blip r:embed="rId3"/>
          <a:srcRect r="1414" b="1892"/>
          <a:stretch/>
        </p:blipFill>
        <p:spPr>
          <a:xfrm>
            <a:off x="1880464" y="1456690"/>
            <a:ext cx="6891426" cy="4525010"/>
          </a:xfrm>
          <a:prstGeom prst="rect">
            <a:avLst/>
          </a:prstGeom>
        </p:spPr>
      </p:pic>
      <p:sp>
        <p:nvSpPr>
          <p:cNvPr id="2" name="Title 1">
            <a:extLst>
              <a:ext uri="{FF2B5EF4-FFF2-40B4-BE49-F238E27FC236}">
                <a16:creationId xmlns:a16="http://schemas.microsoft.com/office/drawing/2014/main" id="{830831FA-1D7E-41CC-9155-EB906E09FB86}"/>
              </a:ext>
            </a:extLst>
          </p:cNvPr>
          <p:cNvSpPr>
            <a:spLocks noGrp="1"/>
          </p:cNvSpPr>
          <p:nvPr>
            <p:ph type="title"/>
          </p:nvPr>
        </p:nvSpPr>
        <p:spPr/>
        <p:txBody>
          <a:bodyPr/>
          <a:lstStyle/>
          <a:p>
            <a:r>
              <a:rPr lang="en-US" dirty="0"/>
              <a:t>World GDP Growth Rates</a:t>
            </a:r>
          </a:p>
        </p:txBody>
      </p:sp>
      <p:grpSp>
        <p:nvGrpSpPr>
          <p:cNvPr id="15" name="Group 14">
            <a:extLst>
              <a:ext uri="{FF2B5EF4-FFF2-40B4-BE49-F238E27FC236}">
                <a16:creationId xmlns:a16="http://schemas.microsoft.com/office/drawing/2014/main" id="{FCD20862-3147-4585-B72C-C8D33B9E537A}"/>
              </a:ext>
            </a:extLst>
          </p:cNvPr>
          <p:cNvGrpSpPr/>
          <p:nvPr/>
        </p:nvGrpSpPr>
        <p:grpSpPr>
          <a:xfrm>
            <a:off x="533544" y="3429000"/>
            <a:ext cx="1490710" cy="925420"/>
            <a:chOff x="467837" y="3869033"/>
            <a:chExt cx="1245298" cy="925420"/>
          </a:xfrm>
        </p:grpSpPr>
        <p:sp>
          <p:nvSpPr>
            <p:cNvPr id="12" name="TextBox 11">
              <a:extLst>
                <a:ext uri="{FF2B5EF4-FFF2-40B4-BE49-F238E27FC236}">
                  <a16:creationId xmlns:a16="http://schemas.microsoft.com/office/drawing/2014/main" id="{09175F9E-E2C1-4E1C-8B1B-355EE66C6E2A}"/>
                </a:ext>
              </a:extLst>
            </p:cNvPr>
            <p:cNvSpPr txBox="1"/>
            <p:nvPr/>
          </p:nvSpPr>
          <p:spPr>
            <a:xfrm>
              <a:off x="631709" y="3869033"/>
              <a:ext cx="917555" cy="769441"/>
            </a:xfrm>
            <a:prstGeom prst="rect">
              <a:avLst/>
            </a:prstGeom>
            <a:noFill/>
          </p:spPr>
          <p:txBody>
            <a:bodyPr wrap="none" rtlCol="0">
              <a:spAutoFit/>
            </a:bodyPr>
            <a:lstStyle/>
            <a:p>
              <a:pPr algn="ctr"/>
              <a:r>
                <a:rPr lang="en-US" sz="2000" dirty="0"/>
                <a:t>CAGR </a:t>
              </a:r>
              <a:r>
                <a:rPr lang="en-US" sz="2400" b="1" dirty="0"/>
                <a:t>%</a:t>
              </a:r>
              <a:endParaRPr lang="en-US" sz="2000" b="1" dirty="0"/>
            </a:p>
            <a:p>
              <a:pPr algn="ctr"/>
              <a:endParaRPr lang="en-US" sz="2000" dirty="0"/>
            </a:p>
          </p:txBody>
        </p:sp>
        <p:sp>
          <p:nvSpPr>
            <p:cNvPr id="13" name="Rectangle 12">
              <a:extLst>
                <a:ext uri="{FF2B5EF4-FFF2-40B4-BE49-F238E27FC236}">
                  <a16:creationId xmlns:a16="http://schemas.microsoft.com/office/drawing/2014/main" id="{8258DFDD-F5FA-4B61-9061-19CE2EC9F673}"/>
                </a:ext>
              </a:extLst>
            </p:cNvPr>
            <p:cNvSpPr/>
            <p:nvPr/>
          </p:nvSpPr>
          <p:spPr>
            <a:xfrm>
              <a:off x="467837" y="4332788"/>
              <a:ext cx="1245298" cy="461665"/>
            </a:xfrm>
            <a:prstGeom prst="rect">
              <a:avLst/>
            </a:prstGeom>
          </p:spPr>
          <p:txBody>
            <a:bodyPr wrap="square">
              <a:spAutoFit/>
            </a:bodyPr>
            <a:lstStyle/>
            <a:p>
              <a:pPr algn="ctr"/>
              <a:r>
                <a:rPr lang="en-US" sz="1200" dirty="0"/>
                <a:t>Compound annual growth rate</a:t>
              </a:r>
            </a:p>
          </p:txBody>
        </p:sp>
      </p:grpSp>
      <p:sp>
        <p:nvSpPr>
          <p:cNvPr id="14" name="TextBox 13">
            <a:extLst>
              <a:ext uri="{FF2B5EF4-FFF2-40B4-BE49-F238E27FC236}">
                <a16:creationId xmlns:a16="http://schemas.microsoft.com/office/drawing/2014/main" id="{1BC83A1D-1559-4FCC-9758-3D2935454EA6}"/>
              </a:ext>
            </a:extLst>
          </p:cNvPr>
          <p:cNvSpPr txBox="1"/>
          <p:nvPr/>
        </p:nvSpPr>
        <p:spPr>
          <a:xfrm>
            <a:off x="3535311" y="6168390"/>
            <a:ext cx="3408714" cy="461665"/>
          </a:xfrm>
          <a:prstGeom prst="rect">
            <a:avLst/>
          </a:prstGeom>
          <a:noFill/>
        </p:spPr>
        <p:txBody>
          <a:bodyPr wrap="square" rtlCol="0">
            <a:spAutoFit/>
          </a:bodyPr>
          <a:lstStyle/>
          <a:p>
            <a:pPr algn="ctr"/>
            <a:r>
              <a:rPr lang="en-US" sz="1200" dirty="0">
                <a:solidFill>
                  <a:schemeClr val="bg1">
                    <a:lumMod val="50000"/>
                  </a:schemeClr>
                </a:solidFill>
              </a:rPr>
              <a:t>Source: McKinsey Global Institute analysis based on data from economist Angus Maddison</a:t>
            </a:r>
          </a:p>
        </p:txBody>
      </p:sp>
    </p:spTree>
    <p:extLst>
      <p:ext uri="{BB962C8B-B14F-4D97-AF65-F5344CB8AC3E}">
        <p14:creationId xmlns:p14="http://schemas.microsoft.com/office/powerpoint/2010/main" val="2441180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494F-BD0D-4C20-ACE2-7460B28FAD8E}"/>
              </a:ext>
            </a:extLst>
          </p:cNvPr>
          <p:cNvSpPr>
            <a:spLocks noGrp="1"/>
          </p:cNvSpPr>
          <p:nvPr>
            <p:ph type="title"/>
          </p:nvPr>
        </p:nvSpPr>
        <p:spPr/>
        <p:txBody>
          <a:bodyPr/>
          <a:lstStyle/>
          <a:p>
            <a:r>
              <a:rPr lang="en-US" dirty="0"/>
              <a:t>Global GDP per capita</a:t>
            </a:r>
          </a:p>
        </p:txBody>
      </p:sp>
      <p:grpSp>
        <p:nvGrpSpPr>
          <p:cNvPr id="9" name="Group 8">
            <a:extLst>
              <a:ext uri="{FF2B5EF4-FFF2-40B4-BE49-F238E27FC236}">
                <a16:creationId xmlns:a16="http://schemas.microsoft.com/office/drawing/2014/main" id="{AC2CD620-6A8F-43C2-8362-19376F46A8A5}"/>
              </a:ext>
            </a:extLst>
          </p:cNvPr>
          <p:cNvGrpSpPr/>
          <p:nvPr/>
        </p:nvGrpSpPr>
        <p:grpSpPr>
          <a:xfrm>
            <a:off x="677334" y="1363741"/>
            <a:ext cx="8500956" cy="5077837"/>
            <a:chOff x="1325880" y="1462405"/>
            <a:chExt cx="7692390" cy="4594860"/>
          </a:xfrm>
        </p:grpSpPr>
        <p:pic>
          <p:nvPicPr>
            <p:cNvPr id="5" name="Picture 4">
              <a:extLst>
                <a:ext uri="{FF2B5EF4-FFF2-40B4-BE49-F238E27FC236}">
                  <a16:creationId xmlns:a16="http://schemas.microsoft.com/office/drawing/2014/main" id="{8B5A948E-A4DB-4D00-804C-58BDF21DE482}"/>
                </a:ext>
              </a:extLst>
            </p:cNvPr>
            <p:cNvPicPr>
              <a:picLocks noChangeAspect="1"/>
            </p:cNvPicPr>
            <p:nvPr/>
          </p:nvPicPr>
          <p:blipFill rotWithShape="1">
            <a:blip r:embed="rId3"/>
            <a:srcRect l="2382" t="22367" r="1343" b="13202"/>
            <a:stretch/>
          </p:blipFill>
          <p:spPr>
            <a:xfrm>
              <a:off x="1325880" y="1462405"/>
              <a:ext cx="7680960" cy="4594860"/>
            </a:xfrm>
            <a:prstGeom prst="rect">
              <a:avLst/>
            </a:prstGeom>
          </p:spPr>
        </p:pic>
        <p:sp>
          <p:nvSpPr>
            <p:cNvPr id="8" name="Rectangle 7">
              <a:extLst>
                <a:ext uri="{FF2B5EF4-FFF2-40B4-BE49-F238E27FC236}">
                  <a16:creationId xmlns:a16="http://schemas.microsoft.com/office/drawing/2014/main" id="{20C5A112-36C7-4A44-A530-5647B29B7303}"/>
                </a:ext>
              </a:extLst>
            </p:cNvPr>
            <p:cNvSpPr/>
            <p:nvPr/>
          </p:nvSpPr>
          <p:spPr>
            <a:xfrm>
              <a:off x="8321040" y="1463040"/>
              <a:ext cx="697230" cy="262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9179D92F-58BE-46A3-BFD0-E7F2804E09EB}"/>
              </a:ext>
            </a:extLst>
          </p:cNvPr>
          <p:cNvSpPr/>
          <p:nvPr/>
        </p:nvSpPr>
        <p:spPr>
          <a:xfrm>
            <a:off x="7303770" y="6373723"/>
            <a:ext cx="1104002" cy="564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43EF027-C06B-4893-A58C-16539965FA5C}"/>
              </a:ext>
            </a:extLst>
          </p:cNvPr>
          <p:cNvSpPr txBox="1"/>
          <p:nvPr/>
        </p:nvSpPr>
        <p:spPr>
          <a:xfrm>
            <a:off x="2495989" y="6550670"/>
            <a:ext cx="5376793" cy="261610"/>
          </a:xfrm>
          <a:prstGeom prst="rect">
            <a:avLst/>
          </a:prstGeom>
          <a:noFill/>
        </p:spPr>
        <p:txBody>
          <a:bodyPr wrap="none" rtlCol="0">
            <a:spAutoFit/>
          </a:bodyPr>
          <a:lstStyle/>
          <a:p>
            <a:r>
              <a:rPr lang="en-US" sz="1100" dirty="0">
                <a:solidFill>
                  <a:schemeClr val="bg1">
                    <a:lumMod val="50000"/>
                  </a:schemeClr>
                </a:solidFill>
              </a:rPr>
              <a:t>Source: World Bank national accounts data and OECD National Accounts data files</a:t>
            </a:r>
          </a:p>
        </p:txBody>
      </p:sp>
    </p:spTree>
    <p:extLst>
      <p:ext uri="{BB962C8B-B14F-4D97-AF65-F5344CB8AC3E}">
        <p14:creationId xmlns:p14="http://schemas.microsoft.com/office/powerpoint/2010/main" val="590994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2DF82-F5CF-4A01-92D0-DBB55F478681}"/>
              </a:ext>
            </a:extLst>
          </p:cNvPr>
          <p:cNvSpPr>
            <a:spLocks noGrp="1"/>
          </p:cNvSpPr>
          <p:nvPr>
            <p:ph type="title"/>
          </p:nvPr>
        </p:nvSpPr>
        <p:spPr/>
        <p:txBody>
          <a:bodyPr>
            <a:normAutofit/>
          </a:bodyPr>
          <a:lstStyle/>
          <a:p>
            <a:r>
              <a:rPr lang="en-US" dirty="0"/>
              <a:t>Labor productivity </a:t>
            </a:r>
            <a:br>
              <a:rPr lang="en-US" dirty="0"/>
            </a:br>
            <a:r>
              <a:rPr lang="en-US" sz="2400" dirty="0"/>
              <a:t>Average annual percent change, by state, 2007-2017</a:t>
            </a:r>
            <a:endParaRPr lang="en-US" dirty="0"/>
          </a:p>
        </p:txBody>
      </p:sp>
      <p:sp>
        <p:nvSpPr>
          <p:cNvPr id="3" name="Content Placeholder 2">
            <a:extLst>
              <a:ext uri="{FF2B5EF4-FFF2-40B4-BE49-F238E27FC236}">
                <a16:creationId xmlns:a16="http://schemas.microsoft.com/office/drawing/2014/main" id="{001CB9A7-225B-4457-A0DB-18EB4D2C60E4}"/>
              </a:ext>
            </a:extLst>
          </p:cNvPr>
          <p:cNvSpPr>
            <a:spLocks noGrp="1"/>
          </p:cNvSpPr>
          <p:nvPr>
            <p:ph idx="1"/>
          </p:nvPr>
        </p:nvSpPr>
        <p:spPr/>
        <p:txBody>
          <a:bodyPr/>
          <a:lstStyle/>
          <a:p>
            <a:endParaRPr lang="en-US"/>
          </a:p>
        </p:txBody>
      </p:sp>
      <p:pic>
        <p:nvPicPr>
          <p:cNvPr id="12290" name="Picture 2" descr="Figure 3. Labor productivity, by state, average annual percent change, 2007â17">
            <a:extLst>
              <a:ext uri="{FF2B5EF4-FFF2-40B4-BE49-F238E27FC236}">
                <a16:creationId xmlns:a16="http://schemas.microsoft.com/office/drawing/2014/main" id="{57AE7C15-C4F1-46B1-81F6-82832D6E52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35"/>
          <a:stretch/>
        </p:blipFill>
        <p:spPr bwMode="auto">
          <a:xfrm>
            <a:off x="677334" y="1717797"/>
            <a:ext cx="6919912" cy="9061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721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64FDD-D9D8-4EA9-B0A9-8E6BA3C4F84D}"/>
              </a:ext>
            </a:extLst>
          </p:cNvPr>
          <p:cNvSpPr>
            <a:spLocks noGrp="1"/>
          </p:cNvSpPr>
          <p:nvPr>
            <p:ph type="title"/>
          </p:nvPr>
        </p:nvSpPr>
        <p:spPr>
          <a:xfrm>
            <a:off x="677334" y="609600"/>
            <a:ext cx="8596668" cy="1320800"/>
          </a:xfrm>
        </p:spPr>
        <p:txBody>
          <a:bodyPr/>
          <a:lstStyle/>
          <a:p>
            <a:r>
              <a:rPr lang="en-US" dirty="0"/>
              <a:t>The Internet of Things (IoT)</a:t>
            </a:r>
          </a:p>
        </p:txBody>
      </p:sp>
      <p:grpSp>
        <p:nvGrpSpPr>
          <p:cNvPr id="5120" name="Group 5119">
            <a:extLst>
              <a:ext uri="{FF2B5EF4-FFF2-40B4-BE49-F238E27FC236}">
                <a16:creationId xmlns:a16="http://schemas.microsoft.com/office/drawing/2014/main" id="{FA596900-D356-46A5-9032-DC6E2679DC4E}"/>
              </a:ext>
            </a:extLst>
          </p:cNvPr>
          <p:cNvGrpSpPr/>
          <p:nvPr/>
        </p:nvGrpSpPr>
        <p:grpSpPr>
          <a:xfrm>
            <a:off x="677334" y="1743339"/>
            <a:ext cx="8898461" cy="3604507"/>
            <a:chOff x="375541" y="1877092"/>
            <a:chExt cx="8898461" cy="3604507"/>
          </a:xfrm>
        </p:grpSpPr>
        <p:sp>
          <p:nvSpPr>
            <p:cNvPr id="5" name="TextBox 4">
              <a:extLst>
                <a:ext uri="{FF2B5EF4-FFF2-40B4-BE49-F238E27FC236}">
                  <a16:creationId xmlns:a16="http://schemas.microsoft.com/office/drawing/2014/main" id="{AC13E794-EE03-4B99-9C02-C78ADA6B84E9}"/>
                </a:ext>
              </a:extLst>
            </p:cNvPr>
            <p:cNvSpPr txBox="1"/>
            <p:nvPr/>
          </p:nvSpPr>
          <p:spPr>
            <a:xfrm>
              <a:off x="375542" y="1877092"/>
              <a:ext cx="2651760" cy="1107996"/>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lang="en-US" dirty="0">
                  <a:solidFill>
                    <a:schemeClr val="bg1">
                      <a:lumMod val="50000"/>
                    </a:schemeClr>
                  </a:solidFill>
                </a:rPr>
                <a:t>Connected Home</a:t>
              </a:r>
            </a:p>
            <a:p>
              <a:r>
                <a:rPr lang="en-US" sz="1200" dirty="0"/>
                <a:t>Safety and Security</a:t>
              </a:r>
            </a:p>
            <a:p>
              <a:r>
                <a:rPr lang="en-US" sz="1200" dirty="0"/>
                <a:t>Energy Efficiency</a:t>
              </a:r>
            </a:p>
            <a:p>
              <a:r>
                <a:rPr lang="en-US" sz="1200" dirty="0"/>
                <a:t>Entertainment</a:t>
              </a:r>
            </a:p>
            <a:p>
              <a:r>
                <a:rPr lang="en-US" sz="1200" dirty="0"/>
                <a:t>Routine automation and alerts</a:t>
              </a:r>
            </a:p>
          </p:txBody>
        </p:sp>
        <p:sp>
          <p:nvSpPr>
            <p:cNvPr id="9" name="TextBox 8">
              <a:extLst>
                <a:ext uri="{FF2B5EF4-FFF2-40B4-BE49-F238E27FC236}">
                  <a16:creationId xmlns:a16="http://schemas.microsoft.com/office/drawing/2014/main" id="{5809F628-AD08-42E6-BB71-B65FFA6071E1}"/>
                </a:ext>
              </a:extLst>
            </p:cNvPr>
            <p:cNvSpPr txBox="1"/>
            <p:nvPr/>
          </p:nvSpPr>
          <p:spPr>
            <a:xfrm>
              <a:off x="375541" y="3124761"/>
              <a:ext cx="2651760" cy="1107996"/>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lang="en-US" dirty="0">
                  <a:solidFill>
                    <a:schemeClr val="bg1">
                      <a:lumMod val="50000"/>
                    </a:schemeClr>
                  </a:solidFill>
                </a:rPr>
                <a:t>Wearables</a:t>
              </a:r>
            </a:p>
            <a:p>
              <a:r>
                <a:rPr lang="en-US" sz="1200" dirty="0"/>
                <a:t>Fitness Bands</a:t>
              </a:r>
            </a:p>
            <a:p>
              <a:r>
                <a:rPr lang="en-US" sz="1200" dirty="0"/>
                <a:t>Smart Watches</a:t>
              </a:r>
            </a:p>
            <a:p>
              <a:r>
                <a:rPr lang="en-US" sz="1200" dirty="0"/>
                <a:t>Smart Glasses</a:t>
              </a:r>
            </a:p>
            <a:p>
              <a:r>
                <a:rPr lang="en-US" sz="1200" dirty="0"/>
                <a:t>Health Monitoring</a:t>
              </a:r>
            </a:p>
          </p:txBody>
        </p:sp>
        <p:sp>
          <p:nvSpPr>
            <p:cNvPr id="10" name="TextBox 9">
              <a:extLst>
                <a:ext uri="{FF2B5EF4-FFF2-40B4-BE49-F238E27FC236}">
                  <a16:creationId xmlns:a16="http://schemas.microsoft.com/office/drawing/2014/main" id="{C9F4D144-5E43-4BFE-BBE2-7D67DA36FE6C}"/>
                </a:ext>
              </a:extLst>
            </p:cNvPr>
            <p:cNvSpPr txBox="1"/>
            <p:nvPr/>
          </p:nvSpPr>
          <p:spPr>
            <a:xfrm>
              <a:off x="375541" y="4373603"/>
              <a:ext cx="2651760" cy="1107996"/>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lang="en-US" dirty="0">
                  <a:solidFill>
                    <a:schemeClr val="bg1">
                      <a:lumMod val="50000"/>
                    </a:schemeClr>
                  </a:solidFill>
                </a:rPr>
                <a:t>Connected Government</a:t>
              </a:r>
            </a:p>
            <a:p>
              <a:r>
                <a:rPr lang="en-US" sz="1200" dirty="0"/>
                <a:t>Connected Public Admin</a:t>
              </a:r>
            </a:p>
            <a:p>
              <a:r>
                <a:rPr lang="en-US" sz="1200" dirty="0"/>
                <a:t>e-Government</a:t>
              </a:r>
            </a:p>
            <a:p>
              <a:r>
                <a:rPr lang="en-US" sz="1200" dirty="0"/>
                <a:t>Connected Civil Protection</a:t>
              </a:r>
            </a:p>
            <a:p>
              <a:r>
                <a:rPr lang="en-US" sz="1200" dirty="0"/>
                <a:t>Open311</a:t>
              </a:r>
            </a:p>
          </p:txBody>
        </p:sp>
        <p:sp>
          <p:nvSpPr>
            <p:cNvPr id="11" name="TextBox 10">
              <a:extLst>
                <a:ext uri="{FF2B5EF4-FFF2-40B4-BE49-F238E27FC236}">
                  <a16:creationId xmlns:a16="http://schemas.microsoft.com/office/drawing/2014/main" id="{14BEBD86-040A-48E1-A59B-F14AF773B784}"/>
                </a:ext>
              </a:extLst>
            </p:cNvPr>
            <p:cNvSpPr txBox="1"/>
            <p:nvPr/>
          </p:nvSpPr>
          <p:spPr>
            <a:xfrm>
              <a:off x="6622242" y="1878263"/>
              <a:ext cx="2651760" cy="1105655"/>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lang="en-US" dirty="0">
                  <a:solidFill>
                    <a:schemeClr val="bg1">
                      <a:lumMod val="50000"/>
                    </a:schemeClr>
                  </a:solidFill>
                </a:rPr>
                <a:t>Smart City</a:t>
              </a:r>
            </a:p>
            <a:p>
              <a:r>
                <a:rPr lang="en-US" sz="1200" dirty="0"/>
                <a:t>Smart Parking Meters</a:t>
              </a:r>
            </a:p>
            <a:p>
              <a:r>
                <a:rPr lang="en-US" sz="1200" dirty="0"/>
                <a:t>Smart Traffic Lights</a:t>
              </a:r>
            </a:p>
            <a:p>
              <a:r>
                <a:rPr lang="en-US" sz="1200" dirty="0"/>
                <a:t>Electric Vehicle Charging</a:t>
              </a:r>
            </a:p>
            <a:p>
              <a:r>
                <a:rPr lang="en-US" sz="1200" dirty="0"/>
                <a:t>Real-Time Analysis </a:t>
              </a:r>
            </a:p>
            <a:p>
              <a:endParaRPr lang="en-US" sz="1200" dirty="0"/>
            </a:p>
            <a:p>
              <a:endParaRPr lang="en-US" sz="1200" dirty="0"/>
            </a:p>
          </p:txBody>
        </p:sp>
        <p:sp>
          <p:nvSpPr>
            <p:cNvPr id="12" name="TextBox 11">
              <a:extLst>
                <a:ext uri="{FF2B5EF4-FFF2-40B4-BE49-F238E27FC236}">
                  <a16:creationId xmlns:a16="http://schemas.microsoft.com/office/drawing/2014/main" id="{B17AA71B-BEE1-4BA6-95F6-DF387A756A7C}"/>
                </a:ext>
              </a:extLst>
            </p:cNvPr>
            <p:cNvSpPr txBox="1"/>
            <p:nvPr/>
          </p:nvSpPr>
          <p:spPr>
            <a:xfrm>
              <a:off x="6622241" y="3124761"/>
              <a:ext cx="2651760" cy="1107996"/>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r>
                <a:rPr lang="en-US" dirty="0">
                  <a:solidFill>
                    <a:schemeClr val="bg1">
                      <a:lumMod val="50000"/>
                    </a:schemeClr>
                  </a:solidFill>
                </a:rPr>
                <a:t>Connected Car</a:t>
              </a:r>
            </a:p>
            <a:p>
              <a:r>
                <a:rPr lang="en-US" sz="1200" dirty="0"/>
                <a:t>Safety and Security</a:t>
              </a:r>
            </a:p>
            <a:p>
              <a:r>
                <a:rPr lang="en-US" sz="1200" dirty="0"/>
                <a:t>Diagnostics</a:t>
              </a:r>
            </a:p>
            <a:p>
              <a:r>
                <a:rPr lang="en-US" sz="1200" dirty="0"/>
                <a:t>Infotainment and Nav</a:t>
              </a:r>
            </a:p>
            <a:p>
              <a:r>
                <a:rPr lang="en-US" sz="1200" dirty="0"/>
                <a:t>Fleet Management</a:t>
              </a:r>
            </a:p>
          </p:txBody>
        </p:sp>
        <p:sp>
          <p:nvSpPr>
            <p:cNvPr id="13" name="TextBox 12">
              <a:extLst>
                <a:ext uri="{FF2B5EF4-FFF2-40B4-BE49-F238E27FC236}">
                  <a16:creationId xmlns:a16="http://schemas.microsoft.com/office/drawing/2014/main" id="{5200CA16-1B16-4C09-86B9-94A761B3C0CA}"/>
                </a:ext>
              </a:extLst>
            </p:cNvPr>
            <p:cNvSpPr txBox="1"/>
            <p:nvPr/>
          </p:nvSpPr>
          <p:spPr>
            <a:xfrm>
              <a:off x="6622241" y="4373603"/>
              <a:ext cx="2651760" cy="1107996"/>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lang="en-US" dirty="0">
                  <a:solidFill>
                    <a:schemeClr val="bg1">
                      <a:lumMod val="50000"/>
                    </a:schemeClr>
                  </a:solidFill>
                </a:rPr>
                <a:t>Industrial Internet</a:t>
              </a:r>
            </a:p>
            <a:p>
              <a:r>
                <a:rPr lang="en-US" sz="1200" dirty="0"/>
                <a:t>Real-Time Analytics</a:t>
              </a:r>
            </a:p>
            <a:p>
              <a:r>
                <a:rPr lang="en-US" sz="1200" dirty="0"/>
                <a:t>Factory Automation</a:t>
              </a:r>
            </a:p>
            <a:p>
              <a:r>
                <a:rPr lang="en-US" sz="1200" dirty="0"/>
                <a:t>Robotics</a:t>
              </a:r>
            </a:p>
            <a:p>
              <a:r>
                <a:rPr lang="en-US" sz="1200" dirty="0"/>
                <a:t>Supply Chain Efficiency</a:t>
              </a:r>
            </a:p>
          </p:txBody>
        </p:sp>
        <p:sp>
          <p:nvSpPr>
            <p:cNvPr id="7" name="Oval 6">
              <a:extLst>
                <a:ext uri="{FF2B5EF4-FFF2-40B4-BE49-F238E27FC236}">
                  <a16:creationId xmlns:a16="http://schemas.microsoft.com/office/drawing/2014/main" id="{E0B53A89-68DD-457C-B37B-1D8A06F3F610}"/>
                </a:ext>
              </a:extLst>
            </p:cNvPr>
            <p:cNvSpPr/>
            <p:nvPr/>
          </p:nvSpPr>
          <p:spPr>
            <a:xfrm>
              <a:off x="4086637" y="3018359"/>
              <a:ext cx="1457325" cy="13208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 of Things</a:t>
              </a:r>
            </a:p>
          </p:txBody>
        </p:sp>
        <p:cxnSp>
          <p:nvCxnSpPr>
            <p:cNvPr id="15" name="Straight Connector 14">
              <a:extLst>
                <a:ext uri="{FF2B5EF4-FFF2-40B4-BE49-F238E27FC236}">
                  <a16:creationId xmlns:a16="http://schemas.microsoft.com/office/drawing/2014/main" id="{5DB3AF88-6DCA-47D7-98D3-C4C8D25C8025}"/>
                </a:ext>
              </a:extLst>
            </p:cNvPr>
            <p:cNvCxnSpPr>
              <a:cxnSpLocks/>
              <a:endCxn id="19" idx="2"/>
            </p:cNvCxnSpPr>
            <p:nvPr/>
          </p:nvCxnSpPr>
          <p:spPr>
            <a:xfrm flipV="1">
              <a:off x="3085358" y="2431091"/>
              <a:ext cx="717017" cy="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51535F2-C958-4829-A9B1-EFAD595CA330}"/>
                </a:ext>
              </a:extLst>
            </p:cNvPr>
            <p:cNvCxnSpPr>
              <a:cxnSpLocks/>
            </p:cNvCxnSpPr>
            <p:nvPr/>
          </p:nvCxnSpPr>
          <p:spPr>
            <a:xfrm flipV="1">
              <a:off x="3027301" y="4924672"/>
              <a:ext cx="712990" cy="5859"/>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D83498C-94DF-4DA1-89F5-540A398D572D}"/>
                </a:ext>
              </a:extLst>
            </p:cNvPr>
            <p:cNvSpPr/>
            <p:nvPr/>
          </p:nvSpPr>
          <p:spPr>
            <a:xfrm>
              <a:off x="3802375" y="2092845"/>
              <a:ext cx="676491" cy="676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3CA901D-6AAD-4CAD-AAE1-F4B5324F41BA}"/>
                </a:ext>
              </a:extLst>
            </p:cNvPr>
            <p:cNvSpPr/>
            <p:nvPr/>
          </p:nvSpPr>
          <p:spPr>
            <a:xfrm>
              <a:off x="5238005" y="2092845"/>
              <a:ext cx="676491" cy="676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10AF1D2-AF6F-4E3B-BF97-5E89FEF0A6B2}"/>
                </a:ext>
              </a:extLst>
            </p:cNvPr>
            <p:cNvSpPr/>
            <p:nvPr/>
          </p:nvSpPr>
          <p:spPr>
            <a:xfrm>
              <a:off x="3263842" y="3340514"/>
              <a:ext cx="676491" cy="676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5EBD6D1-F4B2-4DAC-B200-5B7CDC716CD8}"/>
                </a:ext>
              </a:extLst>
            </p:cNvPr>
            <p:cNvSpPr/>
            <p:nvPr/>
          </p:nvSpPr>
          <p:spPr>
            <a:xfrm>
              <a:off x="5694355" y="3340514"/>
              <a:ext cx="676491" cy="676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6C141EE-95FE-473F-815B-D8B2E3389646}"/>
                </a:ext>
              </a:extLst>
            </p:cNvPr>
            <p:cNvSpPr/>
            <p:nvPr/>
          </p:nvSpPr>
          <p:spPr>
            <a:xfrm>
              <a:off x="3802375" y="4589356"/>
              <a:ext cx="676491" cy="676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378DE16-E56F-4C78-BD13-6CCF5C6C2929}"/>
                </a:ext>
              </a:extLst>
            </p:cNvPr>
            <p:cNvSpPr/>
            <p:nvPr/>
          </p:nvSpPr>
          <p:spPr>
            <a:xfrm>
              <a:off x="5238005" y="4589356"/>
              <a:ext cx="676491" cy="676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197E02F9-BC7E-4350-AFC4-D3003F50FDB2}"/>
                </a:ext>
              </a:extLst>
            </p:cNvPr>
            <p:cNvCxnSpPr>
              <a:cxnSpLocks/>
            </p:cNvCxnSpPr>
            <p:nvPr/>
          </p:nvCxnSpPr>
          <p:spPr>
            <a:xfrm>
              <a:off x="3027301" y="3678759"/>
              <a:ext cx="23654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DC1FCC6-6CE6-4447-B234-E6C99B9242DA}"/>
                </a:ext>
              </a:extLst>
            </p:cNvPr>
            <p:cNvCxnSpPr>
              <a:cxnSpLocks/>
            </p:cNvCxnSpPr>
            <p:nvPr/>
          </p:nvCxnSpPr>
          <p:spPr>
            <a:xfrm flipV="1">
              <a:off x="6370846" y="3678759"/>
              <a:ext cx="25139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45410F-EAEB-49B6-9BD2-36C0F6422A85}"/>
                </a:ext>
              </a:extLst>
            </p:cNvPr>
            <p:cNvCxnSpPr>
              <a:cxnSpLocks/>
              <a:stCxn id="25" idx="2"/>
            </p:cNvCxnSpPr>
            <p:nvPr/>
          </p:nvCxnSpPr>
          <p:spPr>
            <a:xfrm flipH="1">
              <a:off x="4358727" y="4927602"/>
              <a:ext cx="8792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22B564B-3A12-4C05-B679-4DF3DA3AA2CB}"/>
                </a:ext>
              </a:extLst>
            </p:cNvPr>
            <p:cNvCxnSpPr>
              <a:cxnSpLocks/>
            </p:cNvCxnSpPr>
            <p:nvPr/>
          </p:nvCxnSpPr>
          <p:spPr>
            <a:xfrm flipV="1">
              <a:off x="5903629" y="4927601"/>
              <a:ext cx="7186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FEE417A-D254-4A99-A977-0AFB1AB0D034}"/>
                </a:ext>
              </a:extLst>
            </p:cNvPr>
            <p:cNvCxnSpPr>
              <a:cxnSpLocks/>
            </p:cNvCxnSpPr>
            <p:nvPr/>
          </p:nvCxnSpPr>
          <p:spPr>
            <a:xfrm>
              <a:off x="4308727" y="2431090"/>
              <a:ext cx="12304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A07627C-F299-4D8A-9B5A-CC0BED8B1D5D}"/>
                </a:ext>
              </a:extLst>
            </p:cNvPr>
            <p:cNvCxnSpPr>
              <a:cxnSpLocks/>
              <a:endCxn id="21" idx="6"/>
            </p:cNvCxnSpPr>
            <p:nvPr/>
          </p:nvCxnSpPr>
          <p:spPr>
            <a:xfrm flipH="1">
              <a:off x="5914496" y="2431090"/>
              <a:ext cx="64969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F89627C-4D8E-438B-836C-E29181769B49}"/>
                </a:ext>
              </a:extLst>
            </p:cNvPr>
            <p:cNvCxnSpPr>
              <a:cxnSpLocks/>
              <a:stCxn id="23" idx="0"/>
              <a:endCxn id="21" idx="4"/>
            </p:cNvCxnSpPr>
            <p:nvPr/>
          </p:nvCxnSpPr>
          <p:spPr>
            <a:xfrm flipH="1" flipV="1">
              <a:off x="5576251" y="2769336"/>
              <a:ext cx="456350" cy="571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C96BD59-8C84-4F97-A551-C529F721099F}"/>
                </a:ext>
              </a:extLst>
            </p:cNvPr>
            <p:cNvCxnSpPr>
              <a:cxnSpLocks/>
              <a:stCxn id="22" idx="0"/>
              <a:endCxn id="19" idx="4"/>
            </p:cNvCxnSpPr>
            <p:nvPr/>
          </p:nvCxnSpPr>
          <p:spPr>
            <a:xfrm flipV="1">
              <a:off x="3602088" y="2769336"/>
              <a:ext cx="538533" cy="571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8E76707-8A3A-4837-A57E-1AD862FF4B10}"/>
                </a:ext>
              </a:extLst>
            </p:cNvPr>
            <p:cNvCxnSpPr>
              <a:cxnSpLocks/>
              <a:stCxn id="22" idx="4"/>
              <a:endCxn id="24" idx="0"/>
            </p:cNvCxnSpPr>
            <p:nvPr/>
          </p:nvCxnSpPr>
          <p:spPr>
            <a:xfrm>
              <a:off x="3602088" y="4017005"/>
              <a:ext cx="538533" cy="572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16191FA-5AC1-4178-826E-CB28E872DF42}"/>
                </a:ext>
              </a:extLst>
            </p:cNvPr>
            <p:cNvCxnSpPr>
              <a:cxnSpLocks/>
              <a:stCxn id="23" idx="4"/>
              <a:endCxn id="25" idx="0"/>
            </p:cNvCxnSpPr>
            <p:nvPr/>
          </p:nvCxnSpPr>
          <p:spPr>
            <a:xfrm flipH="1">
              <a:off x="5576251" y="4017005"/>
              <a:ext cx="456350" cy="572351"/>
            </a:xfrm>
            <a:prstGeom prst="line">
              <a:avLst/>
            </a:prstGeom>
          </p:spPr>
          <p:style>
            <a:lnRef idx="1">
              <a:schemeClr val="accent1"/>
            </a:lnRef>
            <a:fillRef idx="0">
              <a:schemeClr val="accent1"/>
            </a:fillRef>
            <a:effectRef idx="0">
              <a:schemeClr val="accent1"/>
            </a:effectRef>
            <a:fontRef idx="minor">
              <a:schemeClr val="tx1"/>
            </a:fontRef>
          </p:style>
        </p:cxnSp>
      </p:grpSp>
      <p:sp>
        <p:nvSpPr>
          <p:cNvPr id="5121" name="Rectangle 5120">
            <a:extLst>
              <a:ext uri="{FF2B5EF4-FFF2-40B4-BE49-F238E27FC236}">
                <a16:creationId xmlns:a16="http://schemas.microsoft.com/office/drawing/2014/main" id="{3491864E-25F0-4C6B-BFAD-D873B9476BEA}"/>
              </a:ext>
            </a:extLst>
          </p:cNvPr>
          <p:cNvSpPr/>
          <p:nvPr/>
        </p:nvSpPr>
        <p:spPr>
          <a:xfrm>
            <a:off x="677334" y="5630090"/>
            <a:ext cx="8295216" cy="1169551"/>
          </a:xfrm>
          <a:prstGeom prst="rect">
            <a:avLst/>
          </a:prstGeom>
        </p:spPr>
        <p:txBody>
          <a:bodyPr wrap="square">
            <a:spAutoFit/>
          </a:bodyPr>
          <a:lstStyle/>
          <a:p>
            <a:pPr lvl="0" defTabSz="914400">
              <a:defRPr/>
            </a:pPr>
            <a:r>
              <a:rPr lang="en-US" sz="1400" dirty="0">
                <a:solidFill>
                  <a:schemeClr val="bg1">
                    <a:lumMod val="50000"/>
                  </a:schemeClr>
                </a:solidFill>
              </a:rPr>
              <a:t>The Internet of Things connects devices such as everyday consumer objects, industrial equipment, city infrastructure, and other assets, enabling information gathering and management of these devices to increase efficiency, enable new services, or achieve other health, safety, or environmental benefits</a:t>
            </a:r>
          </a:p>
          <a:p>
            <a:endParaRPr lang="en-US" sz="1400" dirty="0"/>
          </a:p>
        </p:txBody>
      </p:sp>
    </p:spTree>
    <p:extLst>
      <p:ext uri="{BB962C8B-B14F-4D97-AF65-F5344CB8AC3E}">
        <p14:creationId xmlns:p14="http://schemas.microsoft.com/office/powerpoint/2010/main" val="2432903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9E781-8A29-405D-A933-415B8FD4A4E4}"/>
              </a:ext>
            </a:extLst>
          </p:cNvPr>
          <p:cNvSpPr>
            <a:spLocks noGrp="1"/>
          </p:cNvSpPr>
          <p:nvPr>
            <p:ph type="title"/>
          </p:nvPr>
        </p:nvSpPr>
        <p:spPr/>
        <p:txBody>
          <a:bodyPr/>
          <a:lstStyle/>
          <a:p>
            <a:r>
              <a:rPr lang="en-US" dirty="0"/>
              <a:t>The Industrial Internet of Things (IIoT)</a:t>
            </a:r>
          </a:p>
        </p:txBody>
      </p:sp>
      <p:pic>
        <p:nvPicPr>
          <p:cNvPr id="4" name="Picture 3">
            <a:extLst>
              <a:ext uri="{FF2B5EF4-FFF2-40B4-BE49-F238E27FC236}">
                <a16:creationId xmlns:a16="http://schemas.microsoft.com/office/drawing/2014/main" id="{F07AB7D6-7F8D-48DC-828B-250C2D77F2E1}"/>
              </a:ext>
            </a:extLst>
          </p:cNvPr>
          <p:cNvPicPr>
            <a:picLocks noChangeAspect="1"/>
          </p:cNvPicPr>
          <p:nvPr/>
        </p:nvPicPr>
        <p:blipFill>
          <a:blip r:embed="rId2"/>
          <a:stretch>
            <a:fillRect/>
          </a:stretch>
        </p:blipFill>
        <p:spPr>
          <a:xfrm>
            <a:off x="1380791" y="1524000"/>
            <a:ext cx="6816470" cy="4724400"/>
          </a:xfrm>
          <a:prstGeom prst="rect">
            <a:avLst/>
          </a:prstGeom>
        </p:spPr>
      </p:pic>
    </p:spTree>
    <p:extLst>
      <p:ext uri="{BB962C8B-B14F-4D97-AF65-F5344CB8AC3E}">
        <p14:creationId xmlns:p14="http://schemas.microsoft.com/office/powerpoint/2010/main" val="147369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txBox="1">
            <a:spLocks noGrp="1"/>
          </p:cNvSpPr>
          <p:nvPr>
            <p:ph type="title"/>
          </p:nvPr>
        </p:nvSpPr>
        <p:spPr>
          <a:prstGeom prst="rect">
            <a:avLst/>
          </a:prstGeom>
          <a:noFill/>
          <a:ln>
            <a:noFill/>
          </a:ln>
        </p:spPr>
        <p:txBody>
          <a:bodyPr spcFirstLastPara="1" vert="horz" wrap="square" lIns="91425" tIns="45700" rIns="91425" bIns="45700" rtlCol="0" anchor="ctr" anchorCtr="0">
            <a:noAutofit/>
          </a:bodyPr>
          <a:lstStyle/>
          <a:p>
            <a:r>
              <a:rPr lang="en-US" dirty="0"/>
              <a:t>Key Enablers</a:t>
            </a:r>
            <a:endParaRPr dirty="0"/>
          </a:p>
        </p:txBody>
      </p:sp>
      <p:sp>
        <p:nvSpPr>
          <p:cNvPr id="4" name="Rectangle 3">
            <a:extLst>
              <a:ext uri="{FF2B5EF4-FFF2-40B4-BE49-F238E27FC236}">
                <a16:creationId xmlns:a16="http://schemas.microsoft.com/office/drawing/2014/main" id="{1423BB9C-055E-4628-BAFE-78197E4AF083}"/>
              </a:ext>
            </a:extLst>
          </p:cNvPr>
          <p:cNvSpPr/>
          <p:nvPr/>
        </p:nvSpPr>
        <p:spPr>
          <a:xfrm>
            <a:off x="5298403" y="1930400"/>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 40x</a:t>
            </a:r>
            <a:endParaRPr lang="en-US" dirty="0"/>
          </a:p>
        </p:txBody>
      </p:sp>
      <p:sp>
        <p:nvSpPr>
          <p:cNvPr id="5" name="Rectangle 4">
            <a:extLst>
              <a:ext uri="{FF2B5EF4-FFF2-40B4-BE49-F238E27FC236}">
                <a16:creationId xmlns:a16="http://schemas.microsoft.com/office/drawing/2014/main" id="{84DA3CE6-4ABB-460A-81D4-18E14F5F9F84}"/>
              </a:ext>
            </a:extLst>
          </p:cNvPr>
          <p:cNvSpPr/>
          <p:nvPr/>
        </p:nvSpPr>
        <p:spPr>
          <a:xfrm>
            <a:off x="5562392" y="2055995"/>
            <a:ext cx="1712686" cy="3483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Cost of Bandwidth</a:t>
            </a:r>
          </a:p>
        </p:txBody>
      </p:sp>
      <p:cxnSp>
        <p:nvCxnSpPr>
          <p:cNvPr id="7" name="Straight Arrow Connector 6">
            <a:extLst>
              <a:ext uri="{FF2B5EF4-FFF2-40B4-BE49-F238E27FC236}">
                <a16:creationId xmlns:a16="http://schemas.microsoft.com/office/drawing/2014/main" id="{C23F8C31-AD89-49EE-993D-B8EE8D544728}"/>
              </a:ext>
            </a:extLst>
          </p:cNvPr>
          <p:cNvCxnSpPr>
            <a:cxnSpLocks/>
          </p:cNvCxnSpPr>
          <p:nvPr/>
        </p:nvCxnSpPr>
        <p:spPr>
          <a:xfrm>
            <a:off x="5738668" y="2591975"/>
            <a:ext cx="0" cy="734991"/>
          </a:xfrm>
          <a:prstGeom prst="straightConnector1">
            <a:avLst/>
          </a:prstGeom>
          <a:ln w="76200">
            <a:solidFill>
              <a:schemeClr val="accent2"/>
            </a:solidFill>
            <a:tailEnd type="triangle"/>
          </a:ln>
        </p:spPr>
        <p:style>
          <a:lnRef idx="1">
            <a:schemeClr val="accent5"/>
          </a:lnRef>
          <a:fillRef idx="0">
            <a:schemeClr val="accent5"/>
          </a:fillRef>
          <a:effectRef idx="0">
            <a:schemeClr val="accent5"/>
          </a:effectRef>
          <a:fontRef idx="minor">
            <a:schemeClr val="tx1"/>
          </a:fontRef>
        </p:style>
      </p:cxnSp>
      <p:sp>
        <p:nvSpPr>
          <p:cNvPr id="10" name="Rectangle 9">
            <a:extLst>
              <a:ext uri="{FF2B5EF4-FFF2-40B4-BE49-F238E27FC236}">
                <a16:creationId xmlns:a16="http://schemas.microsoft.com/office/drawing/2014/main" id="{09D170AD-33D9-442F-8FB8-BC55908DF9AA}"/>
              </a:ext>
            </a:extLst>
          </p:cNvPr>
          <p:cNvSpPr/>
          <p:nvPr/>
        </p:nvSpPr>
        <p:spPr>
          <a:xfrm>
            <a:off x="5522458" y="3494487"/>
            <a:ext cx="1883849"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Over the past 10 years</a:t>
            </a:r>
          </a:p>
        </p:txBody>
      </p:sp>
      <p:sp>
        <p:nvSpPr>
          <p:cNvPr id="19" name="Rectangle 18">
            <a:extLst>
              <a:ext uri="{FF2B5EF4-FFF2-40B4-BE49-F238E27FC236}">
                <a16:creationId xmlns:a16="http://schemas.microsoft.com/office/drawing/2014/main" id="{57C07032-B6D6-431E-9E90-A1BFB3B45CCB}"/>
              </a:ext>
            </a:extLst>
          </p:cNvPr>
          <p:cNvSpPr/>
          <p:nvPr/>
        </p:nvSpPr>
        <p:spPr>
          <a:xfrm>
            <a:off x="2987995" y="1930400"/>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 60x</a:t>
            </a:r>
            <a:endParaRPr lang="en-US" dirty="0"/>
          </a:p>
        </p:txBody>
      </p:sp>
      <p:sp>
        <p:nvSpPr>
          <p:cNvPr id="20" name="Rectangle 19">
            <a:extLst>
              <a:ext uri="{FF2B5EF4-FFF2-40B4-BE49-F238E27FC236}">
                <a16:creationId xmlns:a16="http://schemas.microsoft.com/office/drawing/2014/main" id="{F1137E94-19B6-4B17-9F24-CF959FFCE8EC}"/>
              </a:ext>
            </a:extLst>
          </p:cNvPr>
          <p:cNvSpPr/>
          <p:nvPr/>
        </p:nvSpPr>
        <p:spPr>
          <a:xfrm>
            <a:off x="3193158" y="2045749"/>
            <a:ext cx="1889165" cy="3411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Cost of Processing</a:t>
            </a:r>
          </a:p>
        </p:txBody>
      </p:sp>
      <p:cxnSp>
        <p:nvCxnSpPr>
          <p:cNvPr id="21" name="Straight Arrow Connector 20">
            <a:extLst>
              <a:ext uri="{FF2B5EF4-FFF2-40B4-BE49-F238E27FC236}">
                <a16:creationId xmlns:a16="http://schemas.microsoft.com/office/drawing/2014/main" id="{0695C244-257D-4F81-B352-26249F63804C}"/>
              </a:ext>
            </a:extLst>
          </p:cNvPr>
          <p:cNvCxnSpPr>
            <a:cxnSpLocks/>
          </p:cNvCxnSpPr>
          <p:nvPr/>
        </p:nvCxnSpPr>
        <p:spPr>
          <a:xfrm>
            <a:off x="3426128" y="2588955"/>
            <a:ext cx="0" cy="734991"/>
          </a:xfrm>
          <a:prstGeom prst="straightConnector1">
            <a:avLst/>
          </a:prstGeom>
          <a:ln w="76200">
            <a:solidFill>
              <a:schemeClr val="accent2"/>
            </a:solidFill>
            <a:tailEnd type="triangle"/>
          </a:ln>
        </p:spPr>
        <p:style>
          <a:lnRef idx="1">
            <a:schemeClr val="accent5"/>
          </a:lnRef>
          <a:fillRef idx="0">
            <a:schemeClr val="accent5"/>
          </a:fillRef>
          <a:effectRef idx="0">
            <a:schemeClr val="accent5"/>
          </a:effectRef>
          <a:fontRef idx="minor">
            <a:schemeClr val="tx1"/>
          </a:fontRef>
        </p:style>
      </p:cxnSp>
      <p:sp>
        <p:nvSpPr>
          <p:cNvPr id="22" name="Rectangle 21">
            <a:extLst>
              <a:ext uri="{FF2B5EF4-FFF2-40B4-BE49-F238E27FC236}">
                <a16:creationId xmlns:a16="http://schemas.microsoft.com/office/drawing/2014/main" id="{59995AEB-5F64-48F0-A482-61897582DC01}"/>
              </a:ext>
            </a:extLst>
          </p:cNvPr>
          <p:cNvSpPr/>
          <p:nvPr/>
        </p:nvSpPr>
        <p:spPr>
          <a:xfrm>
            <a:off x="3209918" y="3491467"/>
            <a:ext cx="1883849"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Over the past 10 years</a:t>
            </a:r>
          </a:p>
        </p:txBody>
      </p:sp>
      <p:sp>
        <p:nvSpPr>
          <p:cNvPr id="23" name="Rectangle 22">
            <a:extLst>
              <a:ext uri="{FF2B5EF4-FFF2-40B4-BE49-F238E27FC236}">
                <a16:creationId xmlns:a16="http://schemas.microsoft.com/office/drawing/2014/main" id="{77CD9075-D9E1-4346-8C1B-3608BFBEECBE}"/>
              </a:ext>
            </a:extLst>
          </p:cNvPr>
          <p:cNvSpPr/>
          <p:nvPr/>
        </p:nvSpPr>
        <p:spPr>
          <a:xfrm>
            <a:off x="674712" y="1930400"/>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6549EB4-ECF8-449F-B10A-F5FB643D4D8D}"/>
              </a:ext>
            </a:extLst>
          </p:cNvPr>
          <p:cNvSpPr/>
          <p:nvPr/>
        </p:nvSpPr>
        <p:spPr>
          <a:xfrm>
            <a:off x="997528" y="2060565"/>
            <a:ext cx="1712686" cy="3483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Cost of Sensors</a:t>
            </a:r>
          </a:p>
        </p:txBody>
      </p:sp>
      <p:sp>
        <p:nvSpPr>
          <p:cNvPr id="26" name="Rectangle 25">
            <a:extLst>
              <a:ext uri="{FF2B5EF4-FFF2-40B4-BE49-F238E27FC236}">
                <a16:creationId xmlns:a16="http://schemas.microsoft.com/office/drawing/2014/main" id="{AF45B164-26A0-4D46-9140-6514D9227C9A}"/>
              </a:ext>
            </a:extLst>
          </p:cNvPr>
          <p:cNvSpPr/>
          <p:nvPr/>
        </p:nvSpPr>
        <p:spPr>
          <a:xfrm>
            <a:off x="877468" y="3506283"/>
            <a:ext cx="1883849"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Over the past 10 years</a:t>
            </a:r>
          </a:p>
        </p:txBody>
      </p:sp>
      <p:sp>
        <p:nvSpPr>
          <p:cNvPr id="27" name="Rectangle 26">
            <a:extLst>
              <a:ext uri="{FF2B5EF4-FFF2-40B4-BE49-F238E27FC236}">
                <a16:creationId xmlns:a16="http://schemas.microsoft.com/office/drawing/2014/main" id="{59A942A8-5BF8-4F15-9D0C-E3B4A0BE0497}"/>
              </a:ext>
            </a:extLst>
          </p:cNvPr>
          <p:cNvSpPr/>
          <p:nvPr/>
        </p:nvSpPr>
        <p:spPr>
          <a:xfrm>
            <a:off x="7609317" y="1930400"/>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1D31CAD-4E8C-4AC8-8795-58E2647A88F3}"/>
              </a:ext>
            </a:extLst>
          </p:cNvPr>
          <p:cNvSpPr/>
          <p:nvPr/>
        </p:nvSpPr>
        <p:spPr>
          <a:xfrm>
            <a:off x="7873306" y="2045749"/>
            <a:ext cx="1712686" cy="3483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Scalability of IPv6</a:t>
            </a:r>
          </a:p>
        </p:txBody>
      </p:sp>
      <p:sp>
        <p:nvSpPr>
          <p:cNvPr id="30" name="Rectangle 29">
            <a:extLst>
              <a:ext uri="{FF2B5EF4-FFF2-40B4-BE49-F238E27FC236}">
                <a16:creationId xmlns:a16="http://schemas.microsoft.com/office/drawing/2014/main" id="{5F16876E-ABA7-4426-BA6D-E21B947BFA97}"/>
              </a:ext>
            </a:extLst>
          </p:cNvPr>
          <p:cNvSpPr/>
          <p:nvPr/>
        </p:nvSpPr>
        <p:spPr>
          <a:xfrm>
            <a:off x="7760303" y="2491277"/>
            <a:ext cx="2038737" cy="1015663"/>
          </a:xfrm>
          <a:prstGeom prst="rect">
            <a:avLst/>
          </a:prstGeom>
        </p:spPr>
        <p:txBody>
          <a:bodyPr wrap="square">
            <a:spAutoFit/>
          </a:bodyPr>
          <a:lstStyle/>
          <a:p>
            <a:pPr algn="ctr"/>
            <a:r>
              <a:rPr lang="en-US" sz="3600" b="1" dirty="0">
                <a:solidFill>
                  <a:schemeClr val="bg1"/>
                </a:solidFill>
                <a:latin typeface="Arial Narrow" panose="020B0606020202030204" pitchFamily="34" charset="0"/>
              </a:rPr>
              <a:t>IPv6</a:t>
            </a:r>
          </a:p>
          <a:p>
            <a:pPr algn="ctr"/>
            <a:r>
              <a:rPr lang="en-US" sz="2400" b="1" dirty="0">
                <a:solidFill>
                  <a:schemeClr val="bg1"/>
                </a:solidFill>
                <a:latin typeface="Arial Narrow" panose="020B0606020202030204" pitchFamily="34" charset="0"/>
              </a:rPr>
              <a:t> = 3.4 x 10</a:t>
            </a:r>
            <a:r>
              <a:rPr lang="en-US" sz="2400" b="1" baseline="30000" dirty="0">
                <a:solidFill>
                  <a:schemeClr val="bg1"/>
                </a:solidFill>
                <a:latin typeface="Arial Narrow" panose="020B0606020202030204" pitchFamily="34" charset="0"/>
              </a:rPr>
              <a:t>38</a:t>
            </a:r>
            <a:endParaRPr lang="en-US" sz="2400" b="1" dirty="0">
              <a:solidFill>
                <a:schemeClr val="bg1"/>
              </a:solidFill>
              <a:latin typeface="Arial Narrow" panose="020B0606020202030204" pitchFamily="34" charset="0"/>
            </a:endParaRPr>
          </a:p>
        </p:txBody>
      </p:sp>
      <p:sp>
        <p:nvSpPr>
          <p:cNvPr id="31" name="Rectangle 30">
            <a:extLst>
              <a:ext uri="{FF2B5EF4-FFF2-40B4-BE49-F238E27FC236}">
                <a16:creationId xmlns:a16="http://schemas.microsoft.com/office/drawing/2014/main" id="{63088D66-FA75-44E6-A7BB-5F8E366E9CB3}"/>
              </a:ext>
            </a:extLst>
          </p:cNvPr>
          <p:cNvSpPr/>
          <p:nvPr/>
        </p:nvSpPr>
        <p:spPr>
          <a:xfrm>
            <a:off x="8214640" y="3491467"/>
            <a:ext cx="1172822"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IP Addresses</a:t>
            </a:r>
          </a:p>
        </p:txBody>
      </p:sp>
      <p:sp>
        <p:nvSpPr>
          <p:cNvPr id="32" name="Rectangle 31">
            <a:extLst>
              <a:ext uri="{FF2B5EF4-FFF2-40B4-BE49-F238E27FC236}">
                <a16:creationId xmlns:a16="http://schemas.microsoft.com/office/drawing/2014/main" id="{5D61FE97-3B97-43A7-9A00-00FD95F286D6}"/>
              </a:ext>
            </a:extLst>
          </p:cNvPr>
          <p:cNvSpPr/>
          <p:nvPr/>
        </p:nvSpPr>
        <p:spPr>
          <a:xfrm>
            <a:off x="677334" y="4000452"/>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 name="Rectangle 32">
            <a:extLst>
              <a:ext uri="{FF2B5EF4-FFF2-40B4-BE49-F238E27FC236}">
                <a16:creationId xmlns:a16="http://schemas.microsoft.com/office/drawing/2014/main" id="{73F9B221-1464-4ED1-9CB9-1B704B53035A}"/>
              </a:ext>
            </a:extLst>
          </p:cNvPr>
          <p:cNvSpPr/>
          <p:nvPr/>
        </p:nvSpPr>
        <p:spPr>
          <a:xfrm>
            <a:off x="941323" y="4095594"/>
            <a:ext cx="1712686" cy="5395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Ubiquitous Connectivity </a:t>
            </a:r>
          </a:p>
        </p:txBody>
      </p:sp>
      <p:sp>
        <p:nvSpPr>
          <p:cNvPr id="12" name="Rectangle 11">
            <a:extLst>
              <a:ext uri="{FF2B5EF4-FFF2-40B4-BE49-F238E27FC236}">
                <a16:creationId xmlns:a16="http://schemas.microsoft.com/office/drawing/2014/main" id="{317D398F-AA84-4E14-A800-09E77471B5EB}"/>
              </a:ext>
            </a:extLst>
          </p:cNvPr>
          <p:cNvSpPr/>
          <p:nvPr/>
        </p:nvSpPr>
        <p:spPr>
          <a:xfrm>
            <a:off x="1117599" y="4645916"/>
            <a:ext cx="1319416" cy="1200329"/>
          </a:xfrm>
          <a:prstGeom prst="rect">
            <a:avLst/>
          </a:prstGeom>
        </p:spPr>
        <p:txBody>
          <a:bodyPr wrap="square">
            <a:spAutoFit/>
          </a:bodyPr>
          <a:lstStyle/>
          <a:p>
            <a:pPr algn="ctr"/>
            <a:r>
              <a:rPr lang="en-US" sz="3600" dirty="0">
                <a:solidFill>
                  <a:schemeClr val="bg1"/>
                </a:solidFill>
              </a:rPr>
              <a:t>WIFI</a:t>
            </a:r>
          </a:p>
          <a:p>
            <a:pPr algn="ctr"/>
            <a:r>
              <a:rPr lang="en-US" sz="3600" dirty="0">
                <a:solidFill>
                  <a:schemeClr val="bg1"/>
                </a:solidFill>
              </a:rPr>
              <a:t>5G</a:t>
            </a:r>
            <a:endParaRPr lang="en-US" sz="1200" dirty="0">
              <a:solidFill>
                <a:schemeClr val="bg1"/>
              </a:solidFill>
            </a:endParaRPr>
          </a:p>
        </p:txBody>
      </p:sp>
      <p:sp>
        <p:nvSpPr>
          <p:cNvPr id="37" name="Rectangle 36">
            <a:extLst>
              <a:ext uri="{FF2B5EF4-FFF2-40B4-BE49-F238E27FC236}">
                <a16:creationId xmlns:a16="http://schemas.microsoft.com/office/drawing/2014/main" id="{8EFE4B88-893F-4BEE-950F-5A37D35D038B}"/>
              </a:ext>
            </a:extLst>
          </p:cNvPr>
          <p:cNvSpPr/>
          <p:nvPr/>
        </p:nvSpPr>
        <p:spPr>
          <a:xfrm>
            <a:off x="2987995" y="3997542"/>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B7E2BC03-B853-4540-96F0-23EE8D86928B}"/>
              </a:ext>
            </a:extLst>
          </p:cNvPr>
          <p:cNvSpPr/>
          <p:nvPr/>
        </p:nvSpPr>
        <p:spPr>
          <a:xfrm>
            <a:off x="3193158" y="4095594"/>
            <a:ext cx="1889165" cy="3411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Smartphones</a:t>
            </a:r>
          </a:p>
        </p:txBody>
      </p:sp>
      <p:sp>
        <p:nvSpPr>
          <p:cNvPr id="40" name="Rectangle 39">
            <a:extLst>
              <a:ext uri="{FF2B5EF4-FFF2-40B4-BE49-F238E27FC236}">
                <a16:creationId xmlns:a16="http://schemas.microsoft.com/office/drawing/2014/main" id="{F4F547DA-1415-42C9-974B-5B2047856592}"/>
              </a:ext>
            </a:extLst>
          </p:cNvPr>
          <p:cNvSpPr/>
          <p:nvPr/>
        </p:nvSpPr>
        <p:spPr>
          <a:xfrm>
            <a:off x="3218215" y="5558609"/>
            <a:ext cx="1842492"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Personal IoT Gateway</a:t>
            </a:r>
          </a:p>
        </p:txBody>
      </p:sp>
      <p:sp>
        <p:nvSpPr>
          <p:cNvPr id="13" name="TextBox 12">
            <a:extLst>
              <a:ext uri="{FF2B5EF4-FFF2-40B4-BE49-F238E27FC236}">
                <a16:creationId xmlns:a16="http://schemas.microsoft.com/office/drawing/2014/main" id="{D1A97A3B-4334-4374-805B-0F94BA291B12}"/>
              </a:ext>
            </a:extLst>
          </p:cNvPr>
          <p:cNvSpPr txBox="1"/>
          <p:nvPr/>
        </p:nvSpPr>
        <p:spPr>
          <a:xfrm>
            <a:off x="711912" y="2558336"/>
            <a:ext cx="756938" cy="369332"/>
          </a:xfrm>
          <a:prstGeom prst="rect">
            <a:avLst/>
          </a:prstGeom>
          <a:noFill/>
        </p:spPr>
        <p:txBody>
          <a:bodyPr wrap="none" rtlCol="0">
            <a:spAutoFit/>
          </a:bodyPr>
          <a:lstStyle/>
          <a:p>
            <a:r>
              <a:rPr lang="en-US" dirty="0">
                <a:solidFill>
                  <a:schemeClr val="bg1"/>
                </a:solidFill>
              </a:rPr>
              <a:t>$1.30</a:t>
            </a:r>
          </a:p>
        </p:txBody>
      </p:sp>
      <p:sp>
        <p:nvSpPr>
          <p:cNvPr id="45" name="TextBox 44">
            <a:extLst>
              <a:ext uri="{FF2B5EF4-FFF2-40B4-BE49-F238E27FC236}">
                <a16:creationId xmlns:a16="http://schemas.microsoft.com/office/drawing/2014/main" id="{34F7E7DA-5BBB-4A10-A95D-4F735F29A040}"/>
              </a:ext>
            </a:extLst>
          </p:cNvPr>
          <p:cNvSpPr txBox="1"/>
          <p:nvPr/>
        </p:nvSpPr>
        <p:spPr>
          <a:xfrm>
            <a:off x="1679731" y="2578682"/>
            <a:ext cx="1167307" cy="923330"/>
          </a:xfrm>
          <a:prstGeom prst="rect">
            <a:avLst/>
          </a:prstGeom>
          <a:noFill/>
        </p:spPr>
        <p:txBody>
          <a:bodyPr wrap="none" rtlCol="0">
            <a:spAutoFit/>
          </a:bodyPr>
          <a:lstStyle/>
          <a:p>
            <a:r>
              <a:rPr lang="en-US" sz="5400" dirty="0">
                <a:solidFill>
                  <a:schemeClr val="bg1"/>
                </a:solidFill>
              </a:rPr>
              <a:t>.60</a:t>
            </a:r>
          </a:p>
        </p:txBody>
      </p:sp>
      <p:cxnSp>
        <p:nvCxnSpPr>
          <p:cNvPr id="46" name="Straight Arrow Connector 45">
            <a:extLst>
              <a:ext uri="{FF2B5EF4-FFF2-40B4-BE49-F238E27FC236}">
                <a16:creationId xmlns:a16="http://schemas.microsoft.com/office/drawing/2014/main" id="{763AF8BB-C44B-471C-B15F-7E08483D156B}"/>
              </a:ext>
            </a:extLst>
          </p:cNvPr>
          <p:cNvCxnSpPr>
            <a:cxnSpLocks/>
          </p:cNvCxnSpPr>
          <p:nvPr/>
        </p:nvCxnSpPr>
        <p:spPr>
          <a:xfrm>
            <a:off x="1492172" y="2758248"/>
            <a:ext cx="448677" cy="162194"/>
          </a:xfrm>
          <a:prstGeom prst="straightConnector1">
            <a:avLst/>
          </a:prstGeom>
          <a:ln w="76200">
            <a:solidFill>
              <a:schemeClr val="accent2"/>
            </a:solidFill>
            <a:tailEnd type="triangle"/>
          </a:ln>
        </p:spPr>
        <p:style>
          <a:lnRef idx="1">
            <a:schemeClr val="accent5"/>
          </a:lnRef>
          <a:fillRef idx="0">
            <a:schemeClr val="accent5"/>
          </a:fillRef>
          <a:effectRef idx="0">
            <a:schemeClr val="accent5"/>
          </a:effectRef>
          <a:fontRef idx="minor">
            <a:schemeClr val="tx1"/>
          </a:fontRef>
        </p:style>
      </p:cxnSp>
      <p:sp>
        <p:nvSpPr>
          <p:cNvPr id="48" name="TextBox 47">
            <a:extLst>
              <a:ext uri="{FF2B5EF4-FFF2-40B4-BE49-F238E27FC236}">
                <a16:creationId xmlns:a16="http://schemas.microsoft.com/office/drawing/2014/main" id="{D839D096-7D91-4868-86FE-18CDEE1D4C3E}"/>
              </a:ext>
            </a:extLst>
          </p:cNvPr>
          <p:cNvSpPr txBox="1"/>
          <p:nvPr/>
        </p:nvSpPr>
        <p:spPr>
          <a:xfrm>
            <a:off x="669467" y="2855679"/>
            <a:ext cx="1136914" cy="369332"/>
          </a:xfrm>
          <a:prstGeom prst="rect">
            <a:avLst/>
          </a:prstGeom>
          <a:noFill/>
        </p:spPr>
        <p:txBody>
          <a:bodyPr wrap="none" rtlCol="0">
            <a:spAutoFit/>
          </a:bodyPr>
          <a:lstStyle/>
          <a:p>
            <a:r>
              <a:rPr lang="en-US" dirty="0">
                <a:solidFill>
                  <a:schemeClr val="bg1">
                    <a:lumMod val="95000"/>
                  </a:schemeClr>
                </a:solidFill>
              </a:rPr>
              <a:t>Avg. Cost</a:t>
            </a:r>
          </a:p>
        </p:txBody>
      </p:sp>
      <p:sp>
        <p:nvSpPr>
          <p:cNvPr id="54" name="Rectangle 53">
            <a:extLst>
              <a:ext uri="{FF2B5EF4-FFF2-40B4-BE49-F238E27FC236}">
                <a16:creationId xmlns:a16="http://schemas.microsoft.com/office/drawing/2014/main" id="{866303C4-7C35-461F-AA60-299DD176A659}"/>
              </a:ext>
            </a:extLst>
          </p:cNvPr>
          <p:cNvSpPr/>
          <p:nvPr/>
        </p:nvSpPr>
        <p:spPr>
          <a:xfrm>
            <a:off x="5309993" y="3997542"/>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6EB0FBC-D820-465C-AFD7-AB9D73BC1DE8}"/>
              </a:ext>
            </a:extLst>
          </p:cNvPr>
          <p:cNvSpPr/>
          <p:nvPr/>
        </p:nvSpPr>
        <p:spPr>
          <a:xfrm>
            <a:off x="5621472" y="4095594"/>
            <a:ext cx="1712686" cy="3483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Digital Twins</a:t>
            </a:r>
          </a:p>
        </p:txBody>
      </p:sp>
      <p:sp>
        <p:nvSpPr>
          <p:cNvPr id="57" name="Rectangle 56">
            <a:extLst>
              <a:ext uri="{FF2B5EF4-FFF2-40B4-BE49-F238E27FC236}">
                <a16:creationId xmlns:a16="http://schemas.microsoft.com/office/drawing/2014/main" id="{527914F3-65B0-4887-9481-AFCFC05ED940}"/>
              </a:ext>
            </a:extLst>
          </p:cNvPr>
          <p:cNvSpPr/>
          <p:nvPr/>
        </p:nvSpPr>
        <p:spPr>
          <a:xfrm>
            <a:off x="5316605" y="5587637"/>
            <a:ext cx="2254142"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Better Models &amp; Predictions</a:t>
            </a:r>
          </a:p>
        </p:txBody>
      </p:sp>
      <p:pic>
        <p:nvPicPr>
          <p:cNvPr id="43" name="Picture 42">
            <a:extLst>
              <a:ext uri="{FF2B5EF4-FFF2-40B4-BE49-F238E27FC236}">
                <a16:creationId xmlns:a16="http://schemas.microsoft.com/office/drawing/2014/main" id="{4C7CD342-1EED-4E66-B5D4-4EC811DEE23F}"/>
              </a:ext>
            </a:extLst>
          </p:cNvPr>
          <p:cNvPicPr>
            <a:picLocks noChangeAspect="1"/>
          </p:cNvPicPr>
          <p:nvPr/>
        </p:nvPicPr>
        <p:blipFill>
          <a:blip r:embed="rId3"/>
          <a:stretch>
            <a:fillRect/>
          </a:stretch>
        </p:blipFill>
        <p:spPr>
          <a:xfrm>
            <a:off x="3837594" y="4576582"/>
            <a:ext cx="514746" cy="1015984"/>
          </a:xfrm>
          <a:prstGeom prst="rect">
            <a:avLst/>
          </a:prstGeom>
        </p:spPr>
      </p:pic>
      <p:pic>
        <p:nvPicPr>
          <p:cNvPr id="53" name="Picture 52">
            <a:extLst>
              <a:ext uri="{FF2B5EF4-FFF2-40B4-BE49-F238E27FC236}">
                <a16:creationId xmlns:a16="http://schemas.microsoft.com/office/drawing/2014/main" id="{3BE67A80-4851-47FB-9CE4-1968FDFEA884}"/>
              </a:ext>
            </a:extLst>
          </p:cNvPr>
          <p:cNvPicPr>
            <a:picLocks noChangeAspect="1"/>
          </p:cNvPicPr>
          <p:nvPr/>
        </p:nvPicPr>
        <p:blipFill>
          <a:blip r:embed="rId4"/>
          <a:stretch>
            <a:fillRect/>
          </a:stretch>
        </p:blipFill>
        <p:spPr>
          <a:xfrm>
            <a:off x="5398162" y="4709637"/>
            <a:ext cx="2072820" cy="749873"/>
          </a:xfrm>
          <a:prstGeom prst="rect">
            <a:avLst/>
          </a:prstGeom>
        </p:spPr>
      </p:pic>
      <p:sp>
        <p:nvSpPr>
          <p:cNvPr id="82" name="Rectangle 81">
            <a:extLst>
              <a:ext uri="{FF2B5EF4-FFF2-40B4-BE49-F238E27FC236}">
                <a16:creationId xmlns:a16="http://schemas.microsoft.com/office/drawing/2014/main" id="{12C1139F-43E5-4F9A-A835-5E9BFE33041A}"/>
              </a:ext>
            </a:extLst>
          </p:cNvPr>
          <p:cNvSpPr/>
          <p:nvPr/>
        </p:nvSpPr>
        <p:spPr>
          <a:xfrm>
            <a:off x="7609317" y="3997542"/>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3200" dirty="0"/>
              <a:t>3</a:t>
            </a:r>
            <a:r>
              <a:rPr lang="en-US" sz="3200" baseline="30000" dirty="0"/>
              <a:t>rd</a:t>
            </a:r>
            <a:r>
              <a:rPr lang="en-US" sz="3200" dirty="0"/>
              <a:t> Wave</a:t>
            </a:r>
            <a:endParaRPr lang="en-US" sz="2800" dirty="0"/>
          </a:p>
        </p:txBody>
      </p:sp>
      <p:sp>
        <p:nvSpPr>
          <p:cNvPr id="86" name="Rectangle 85">
            <a:extLst>
              <a:ext uri="{FF2B5EF4-FFF2-40B4-BE49-F238E27FC236}">
                <a16:creationId xmlns:a16="http://schemas.microsoft.com/office/drawing/2014/main" id="{7042D66D-F5CE-4C0A-AEDE-6B1180FC7B86}"/>
              </a:ext>
            </a:extLst>
          </p:cNvPr>
          <p:cNvSpPr/>
          <p:nvPr/>
        </p:nvSpPr>
        <p:spPr>
          <a:xfrm>
            <a:off x="7873306" y="4095594"/>
            <a:ext cx="1712686" cy="5395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Artificial Intelligence</a:t>
            </a:r>
          </a:p>
        </p:txBody>
      </p:sp>
      <p:sp>
        <p:nvSpPr>
          <p:cNvPr id="87" name="Rectangle 86">
            <a:extLst>
              <a:ext uri="{FF2B5EF4-FFF2-40B4-BE49-F238E27FC236}">
                <a16:creationId xmlns:a16="http://schemas.microsoft.com/office/drawing/2014/main" id="{4ADF4353-CF67-4BF5-9FF4-EBF7177AD640}"/>
              </a:ext>
            </a:extLst>
          </p:cNvPr>
          <p:cNvSpPr/>
          <p:nvPr/>
        </p:nvSpPr>
        <p:spPr>
          <a:xfrm>
            <a:off x="7789936" y="5587637"/>
            <a:ext cx="1879425"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Contextual Adaptation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3D25-88C3-4D53-A273-FBCBF38C4F8C}"/>
              </a:ext>
            </a:extLst>
          </p:cNvPr>
          <p:cNvSpPr>
            <a:spLocks noGrp="1"/>
          </p:cNvSpPr>
          <p:nvPr>
            <p:ph type="title"/>
          </p:nvPr>
        </p:nvSpPr>
        <p:spPr/>
        <p:txBody>
          <a:bodyPr>
            <a:normAutofit/>
          </a:bodyPr>
          <a:lstStyle/>
          <a:p>
            <a:r>
              <a:rPr lang="en-US" sz="4200" dirty="0">
                <a:latin typeface="Arial" panose="020B0604020202020204" pitchFamily="34" charset="0"/>
                <a:cs typeface="Arial" panose="020B0604020202020204" pitchFamily="34" charset="0"/>
              </a:rPr>
              <a:t>What if you had information on…</a:t>
            </a:r>
          </a:p>
        </p:txBody>
      </p:sp>
      <p:sp>
        <p:nvSpPr>
          <p:cNvPr id="3" name="Content Placeholder 2">
            <a:extLst>
              <a:ext uri="{FF2B5EF4-FFF2-40B4-BE49-F238E27FC236}">
                <a16:creationId xmlns:a16="http://schemas.microsoft.com/office/drawing/2014/main" id="{7C14C802-845B-42CD-A1D7-CD7A3051CBF3}"/>
              </a:ext>
            </a:extLst>
          </p:cNvPr>
          <p:cNvSpPr>
            <a:spLocks noGrp="1"/>
          </p:cNvSpPr>
          <p:nvPr>
            <p:ph idx="1"/>
          </p:nvPr>
        </p:nvSpPr>
        <p:spPr>
          <a:xfrm>
            <a:off x="182880" y="2457770"/>
            <a:ext cx="10321290" cy="858648"/>
          </a:xfrm>
        </p:spPr>
        <p:txBody>
          <a:bodyPr>
            <a:normAutofit/>
          </a:bodyPr>
          <a:lstStyle/>
          <a:p>
            <a:pPr marL="0" indent="0" algn="ctr">
              <a:buNone/>
            </a:pPr>
            <a:r>
              <a:rPr lang="en-US" sz="4200" dirty="0">
                <a:latin typeface="Arial" panose="020B0604020202020204" pitchFamily="34" charset="0"/>
                <a:cs typeface="Arial" panose="020B0604020202020204" pitchFamily="34" charset="0"/>
              </a:rPr>
              <a:t>the state of all things around you</a:t>
            </a:r>
          </a:p>
          <a:p>
            <a:pPr marL="0" indent="0" algn="ctr">
              <a:buNone/>
            </a:pPr>
            <a:endParaRPr lang="en-US" sz="42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3C35B10-CB33-434A-86D5-994AC50CF997}"/>
              </a:ext>
            </a:extLst>
          </p:cNvPr>
          <p:cNvSpPr/>
          <p:nvPr/>
        </p:nvSpPr>
        <p:spPr>
          <a:xfrm>
            <a:off x="1848017" y="3723055"/>
            <a:ext cx="6991016" cy="646331"/>
          </a:xfrm>
          <a:prstGeom prst="rect">
            <a:avLst/>
          </a:prstGeom>
        </p:spPr>
        <p:txBody>
          <a:bodyPr vert="horz" lIns="91440" tIns="45720" rIns="91440" bIns="45720" rtlCol="0" anchor="t">
            <a:noAutofit/>
          </a:bodyPr>
          <a:lstStyle/>
          <a:p>
            <a:pPr algn="ctr">
              <a:spcBef>
                <a:spcPct val="0"/>
              </a:spcBef>
            </a:pPr>
            <a:r>
              <a:rPr lang="en-US" sz="4200" dirty="0">
                <a:solidFill>
                  <a:schemeClr val="accent1"/>
                </a:solidFill>
                <a:latin typeface="Arial" panose="020B0604020202020204" pitchFamily="34" charset="0"/>
                <a:ea typeface="+mj-ea"/>
                <a:cs typeface="Arial" panose="020B0604020202020204" pitchFamily="34" charset="0"/>
              </a:rPr>
              <a:t>&amp;</a:t>
            </a:r>
          </a:p>
        </p:txBody>
      </p:sp>
      <p:sp>
        <p:nvSpPr>
          <p:cNvPr id="7" name="Rectangle 6">
            <a:extLst>
              <a:ext uri="{FF2B5EF4-FFF2-40B4-BE49-F238E27FC236}">
                <a16:creationId xmlns:a16="http://schemas.microsoft.com/office/drawing/2014/main" id="{375B83E6-88B2-44FF-868C-D083591BBDF0}"/>
              </a:ext>
            </a:extLst>
          </p:cNvPr>
          <p:cNvSpPr/>
          <p:nvPr/>
        </p:nvSpPr>
        <p:spPr>
          <a:xfrm>
            <a:off x="834919" y="4776022"/>
            <a:ext cx="9017212" cy="738664"/>
          </a:xfrm>
          <a:prstGeom prst="rect">
            <a:avLst/>
          </a:prstGeom>
        </p:spPr>
        <p:txBody>
          <a:bodyPr wrap="none">
            <a:spAutoFit/>
          </a:bodyPr>
          <a:lstStyle/>
          <a:p>
            <a:pPr algn="ctr">
              <a:spcBef>
                <a:spcPts val="1000"/>
              </a:spcBef>
              <a:buClr>
                <a:schemeClr val="accent1"/>
              </a:buClr>
              <a:buSzPct val="80000"/>
            </a:pPr>
            <a:r>
              <a:rPr lang="en-US" sz="4200" dirty="0">
                <a:solidFill>
                  <a:schemeClr val="tx1">
                    <a:lumMod val="75000"/>
                    <a:lumOff val="25000"/>
                  </a:schemeClr>
                </a:solidFill>
                <a:latin typeface="Arial" panose="020B0604020202020204" pitchFamily="34" charset="0"/>
                <a:cs typeface="Arial" panose="020B0604020202020204" pitchFamily="34" charset="0"/>
              </a:rPr>
              <a:t>the capability to reason on that data?</a:t>
            </a:r>
          </a:p>
        </p:txBody>
      </p:sp>
    </p:spTree>
    <p:extLst>
      <p:ext uri="{BB962C8B-B14F-4D97-AF65-F5344CB8AC3E}">
        <p14:creationId xmlns:p14="http://schemas.microsoft.com/office/powerpoint/2010/main" val="2720183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04E0F-94E7-4D02-A7B4-A84873BDFB9B}"/>
              </a:ext>
            </a:extLst>
          </p:cNvPr>
          <p:cNvSpPr>
            <a:spLocks noGrp="1"/>
          </p:cNvSpPr>
          <p:nvPr>
            <p:ph type="title"/>
          </p:nvPr>
        </p:nvSpPr>
        <p:spPr/>
        <p:txBody>
          <a:bodyPr/>
          <a:lstStyle/>
          <a:p>
            <a:r>
              <a:rPr lang="en-US" dirty="0"/>
              <a:t>Connected Government </a:t>
            </a:r>
          </a:p>
        </p:txBody>
      </p:sp>
      <p:pic>
        <p:nvPicPr>
          <p:cNvPr id="4" name="Picture 3">
            <a:extLst>
              <a:ext uri="{FF2B5EF4-FFF2-40B4-BE49-F238E27FC236}">
                <a16:creationId xmlns:a16="http://schemas.microsoft.com/office/drawing/2014/main" id="{81529E9B-C9C8-44A3-A9D9-5B0B0D830596}"/>
              </a:ext>
            </a:extLst>
          </p:cNvPr>
          <p:cNvPicPr>
            <a:picLocks noChangeAspect="1"/>
          </p:cNvPicPr>
          <p:nvPr/>
        </p:nvPicPr>
        <p:blipFill rotWithShape="1">
          <a:blip r:embed="rId2"/>
          <a:srcRect t="12524"/>
          <a:stretch/>
        </p:blipFill>
        <p:spPr>
          <a:xfrm>
            <a:off x="780338" y="1438275"/>
            <a:ext cx="6099433" cy="4998862"/>
          </a:xfrm>
          <a:prstGeom prst="rect">
            <a:avLst/>
          </a:prstGeom>
        </p:spPr>
      </p:pic>
      <p:grpSp>
        <p:nvGrpSpPr>
          <p:cNvPr id="6" name="Group 5">
            <a:extLst>
              <a:ext uri="{FF2B5EF4-FFF2-40B4-BE49-F238E27FC236}">
                <a16:creationId xmlns:a16="http://schemas.microsoft.com/office/drawing/2014/main" id="{3D6A9C27-0DC5-4F4D-9216-F4613A9D57C6}"/>
              </a:ext>
            </a:extLst>
          </p:cNvPr>
          <p:cNvGrpSpPr/>
          <p:nvPr/>
        </p:nvGrpSpPr>
        <p:grpSpPr>
          <a:xfrm>
            <a:off x="9177467" y="2616076"/>
            <a:ext cx="1981071" cy="4121398"/>
            <a:chOff x="7205792" y="131516"/>
            <a:chExt cx="1981071" cy="4121398"/>
          </a:xfrm>
        </p:grpSpPr>
        <p:pic>
          <p:nvPicPr>
            <p:cNvPr id="1032" name="Picture 8" descr="Apple iphone PNG image">
              <a:extLst>
                <a:ext uri="{FF2B5EF4-FFF2-40B4-BE49-F238E27FC236}">
                  <a16:creationId xmlns:a16="http://schemas.microsoft.com/office/drawing/2014/main" id="{806B9235-FE36-4565-8E5F-6A88793A9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5792" y="131516"/>
              <a:ext cx="1981071" cy="41213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3.googleusercontent.com/D1nLSQbdpn3GKSvIzA74OCCC-VlBocXaKWqaqwyDDCAVcqydk3AAPBQHGL2tKh0EIQF55hE_KkkWzW9eMqBxPDLEpMbDokOX4n-cz9pEvglAzU_Q0VNVOctpFtoUryCBKU9CmYl1lIMHl02mqmR-3P5SUWigf82i4OaMt_Beqq5UtTyzGFpOunNG_OEO0GJmnEhi35Jm-yc1RNutfYtB0Y9MupiGouW90HQuN4812LJgykWt6qBbfhA5uqy5Rczk2VKhtlkqkEOnDngl3zrdFoaKVlJCPYnFW6He_oTjyaWHPaSh4APnT0KBkcsr6G4RyJQ_j3vz6gxm3q7CdoXzdKpudU39rIUf4K5HJypJZnGv_30XKhTotEPFUdygZJUDViNyVokrqhDAgwgfubsxJXYhxgNSVRmHCd56e-cwCnNsmM59iXO4YYAUgS1T3EwqDwXuwhCjaA4vGK3VPTGPZyR1Q24L5ynCSQYgjvZbCa8KEYzhwwVF8qLZGefpH-33Uq9cVh2fBxz1jRvuinLr-SRc4dYelUFHp15DwB0szOn2UG0yyhq3WLT8ncIZxP9ZnoeE3pw-g31QqEkx3jdRSAD8lINBdshLf39Y507cVdvrfhRcLWDXdroHIP-EhriXH6WP9mUkdeMB-D0hW921dDUn3K5TzdzPEkZCJIJZxLkh5blz2pIV77s=w442-h785-no">
              <a:extLst>
                <a:ext uri="{FF2B5EF4-FFF2-40B4-BE49-F238E27FC236}">
                  <a16:creationId xmlns:a16="http://schemas.microsoft.com/office/drawing/2014/main" id="{66A093D8-C18D-44BF-A3E1-1B77C6B202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4191" y="748598"/>
              <a:ext cx="1652270" cy="2934953"/>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4">
            <a:extLst>
              <a:ext uri="{FF2B5EF4-FFF2-40B4-BE49-F238E27FC236}">
                <a16:creationId xmlns:a16="http://schemas.microsoft.com/office/drawing/2014/main" id="{307DC21C-3704-40CB-8DBE-5CDA81F5552E}"/>
              </a:ext>
            </a:extLst>
          </p:cNvPr>
          <p:cNvPicPr>
            <a:picLocks noChangeAspect="1"/>
          </p:cNvPicPr>
          <p:nvPr/>
        </p:nvPicPr>
        <p:blipFill>
          <a:blip r:embed="rId5"/>
          <a:stretch>
            <a:fillRect/>
          </a:stretch>
        </p:blipFill>
        <p:spPr>
          <a:xfrm>
            <a:off x="7789944" y="957309"/>
            <a:ext cx="1869999" cy="3743325"/>
          </a:xfrm>
          <a:prstGeom prst="rect">
            <a:avLst/>
          </a:prstGeom>
        </p:spPr>
      </p:pic>
    </p:spTree>
    <p:extLst>
      <p:ext uri="{BB962C8B-B14F-4D97-AF65-F5344CB8AC3E}">
        <p14:creationId xmlns:p14="http://schemas.microsoft.com/office/powerpoint/2010/main" val="1888790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20" name="Picture 8" descr="Image result for gartner hype cycle">
            <a:extLst>
              <a:ext uri="{FF2B5EF4-FFF2-40B4-BE49-F238E27FC236}">
                <a16:creationId xmlns:a16="http://schemas.microsoft.com/office/drawing/2014/main" id="{432C0502-8D7C-49E9-AB3B-086A8660A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49717"/>
            <a:ext cx="7439025" cy="49545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9E6D2E-B4A9-4E0C-B83C-D7F150F122B7}"/>
              </a:ext>
            </a:extLst>
          </p:cNvPr>
          <p:cNvSpPr>
            <a:spLocks noGrp="1"/>
          </p:cNvSpPr>
          <p:nvPr>
            <p:ph type="title"/>
          </p:nvPr>
        </p:nvSpPr>
        <p:spPr/>
        <p:txBody>
          <a:bodyPr/>
          <a:lstStyle/>
          <a:p>
            <a:r>
              <a:rPr lang="en-US" dirty="0"/>
              <a:t>The Gartner Hype Cycle</a:t>
            </a:r>
          </a:p>
        </p:txBody>
      </p:sp>
      <p:grpSp>
        <p:nvGrpSpPr>
          <p:cNvPr id="5" name="Group 4">
            <a:extLst>
              <a:ext uri="{FF2B5EF4-FFF2-40B4-BE49-F238E27FC236}">
                <a16:creationId xmlns:a16="http://schemas.microsoft.com/office/drawing/2014/main" id="{7F0E2537-1CD6-4632-BFA4-ACA684F94BAB}"/>
              </a:ext>
            </a:extLst>
          </p:cNvPr>
          <p:cNvGrpSpPr/>
          <p:nvPr/>
        </p:nvGrpSpPr>
        <p:grpSpPr>
          <a:xfrm>
            <a:off x="2708118" y="2678251"/>
            <a:ext cx="830639" cy="384531"/>
            <a:chOff x="3051018" y="2259275"/>
            <a:chExt cx="805635" cy="369332"/>
          </a:xfrm>
        </p:grpSpPr>
        <p:sp>
          <p:nvSpPr>
            <p:cNvPr id="3" name="Oval 2">
              <a:extLst>
                <a:ext uri="{FF2B5EF4-FFF2-40B4-BE49-F238E27FC236}">
                  <a16:creationId xmlns:a16="http://schemas.microsoft.com/office/drawing/2014/main" id="{3C5D9C61-F68C-4620-8551-F8BCB84EBBF2}"/>
                </a:ext>
              </a:extLst>
            </p:cNvPr>
            <p:cNvSpPr/>
            <p:nvPr/>
          </p:nvSpPr>
          <p:spPr>
            <a:xfrm>
              <a:off x="3051018" y="2270374"/>
              <a:ext cx="307818" cy="3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2489A204-F16F-442B-A038-4E32630CB52B}"/>
                </a:ext>
              </a:extLst>
            </p:cNvPr>
            <p:cNvSpPr txBox="1"/>
            <p:nvPr/>
          </p:nvSpPr>
          <p:spPr>
            <a:xfrm>
              <a:off x="3349783" y="2259275"/>
              <a:ext cx="506870" cy="369332"/>
            </a:xfrm>
            <a:prstGeom prst="rect">
              <a:avLst/>
            </a:prstGeom>
            <a:noFill/>
          </p:spPr>
          <p:txBody>
            <a:bodyPr wrap="none" rtlCol="0">
              <a:spAutoFit/>
            </a:bodyPr>
            <a:lstStyle/>
            <a:p>
              <a:r>
                <a:rPr lang="en-US" dirty="0">
                  <a:solidFill>
                    <a:schemeClr val="accent1"/>
                  </a:solidFill>
                </a:rPr>
                <a:t>IoT</a:t>
              </a:r>
            </a:p>
          </p:txBody>
        </p:sp>
      </p:grpSp>
    </p:spTree>
    <p:extLst>
      <p:ext uri="{BB962C8B-B14F-4D97-AF65-F5344CB8AC3E}">
        <p14:creationId xmlns:p14="http://schemas.microsoft.com/office/powerpoint/2010/main" val="371386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A3407-258C-469F-8FB6-EABEE846493A}"/>
              </a:ext>
            </a:extLst>
          </p:cNvPr>
          <p:cNvSpPr>
            <a:spLocks noGrp="1"/>
          </p:cNvSpPr>
          <p:nvPr>
            <p:ph type="title"/>
          </p:nvPr>
        </p:nvSpPr>
        <p:spPr/>
        <p:txBody>
          <a:bodyPr/>
          <a:lstStyle/>
          <a:p>
            <a:r>
              <a:rPr lang="en-US" dirty="0"/>
              <a:t>IoT Disruptions</a:t>
            </a:r>
          </a:p>
        </p:txBody>
      </p:sp>
      <p:sp>
        <p:nvSpPr>
          <p:cNvPr id="3" name="Content Placeholder 2">
            <a:extLst>
              <a:ext uri="{FF2B5EF4-FFF2-40B4-BE49-F238E27FC236}">
                <a16:creationId xmlns:a16="http://schemas.microsoft.com/office/drawing/2014/main" id="{8667A5B9-67CF-421D-9455-848A68F006D2}"/>
              </a:ext>
            </a:extLst>
          </p:cNvPr>
          <p:cNvSpPr>
            <a:spLocks noGrp="1"/>
          </p:cNvSpPr>
          <p:nvPr>
            <p:ph idx="1"/>
          </p:nvPr>
        </p:nvSpPr>
        <p:spPr>
          <a:xfrm>
            <a:off x="677334" y="1812483"/>
            <a:ext cx="8596668" cy="3880773"/>
          </a:xfrm>
        </p:spPr>
        <p:txBody>
          <a:bodyPr>
            <a:normAutofit/>
          </a:bodyPr>
          <a:lstStyle/>
          <a:p>
            <a:pPr marL="0" indent="0">
              <a:buNone/>
            </a:pPr>
            <a:r>
              <a:rPr lang="en-US" sz="2800" dirty="0"/>
              <a:t>3 Groups will Emerge</a:t>
            </a:r>
          </a:p>
          <a:p>
            <a:pPr lvl="1"/>
            <a:r>
              <a:rPr lang="en-US" sz="2400" dirty="0"/>
              <a:t>Unawares</a:t>
            </a:r>
          </a:p>
          <a:p>
            <a:pPr lvl="1"/>
            <a:r>
              <a:rPr lang="en-US" sz="2400" dirty="0"/>
              <a:t>Nice Try's </a:t>
            </a:r>
          </a:p>
          <a:p>
            <a:pPr lvl="1"/>
            <a:r>
              <a:rPr lang="en-US" sz="2400" dirty="0"/>
              <a:t>Long-Term Winners</a:t>
            </a:r>
          </a:p>
          <a:p>
            <a:pPr lvl="1"/>
            <a:endParaRPr lang="en-US" sz="2400" dirty="0"/>
          </a:p>
          <a:p>
            <a:endParaRPr lang="en-US" sz="2800" dirty="0"/>
          </a:p>
        </p:txBody>
      </p:sp>
      <p:sp>
        <p:nvSpPr>
          <p:cNvPr id="4" name="Rectangle 3">
            <a:extLst>
              <a:ext uri="{FF2B5EF4-FFF2-40B4-BE49-F238E27FC236}">
                <a16:creationId xmlns:a16="http://schemas.microsoft.com/office/drawing/2014/main" id="{9F59DAFB-99EE-48C6-9216-51AFAC9AF87C}"/>
              </a:ext>
            </a:extLst>
          </p:cNvPr>
          <p:cNvSpPr/>
          <p:nvPr/>
        </p:nvSpPr>
        <p:spPr>
          <a:xfrm>
            <a:off x="1047873" y="4739149"/>
            <a:ext cx="7855590" cy="954107"/>
          </a:xfrm>
          <a:prstGeom prst="rect">
            <a:avLst/>
          </a:prstGeom>
          <a:noFill/>
        </p:spPr>
        <p:txBody>
          <a:bodyPr wrap="square" lIns="91440" tIns="45720" rIns="91440" bIns="45720">
            <a:spAutoFit/>
          </a:bodyPr>
          <a:lstStyle/>
          <a:p>
            <a:pPr algn="ctr"/>
            <a:r>
              <a:rPr lang="en-US" sz="2800" dirty="0">
                <a:solidFill>
                  <a:schemeClr val="accent1"/>
                </a:solidFill>
              </a:rPr>
              <a:t>The real disruption of the Internet of Things</a:t>
            </a:r>
          </a:p>
          <a:p>
            <a:pPr algn="ctr"/>
            <a:r>
              <a:rPr lang="en-US" sz="2800" dirty="0">
                <a:solidFill>
                  <a:schemeClr val="accent1"/>
                </a:solidFill>
              </a:rPr>
              <a:t>is Business Agility</a:t>
            </a:r>
          </a:p>
        </p:txBody>
      </p:sp>
    </p:spTree>
    <p:extLst>
      <p:ext uri="{BB962C8B-B14F-4D97-AF65-F5344CB8AC3E}">
        <p14:creationId xmlns:p14="http://schemas.microsoft.com/office/powerpoint/2010/main" val="40185961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2783</TotalTime>
  <Words>1067</Words>
  <Application>Microsoft Office PowerPoint</Application>
  <PresentationFormat>Widescreen</PresentationFormat>
  <Paragraphs>253</Paragraphs>
  <Slides>26</Slides>
  <Notes>12</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Arial Narrow</vt:lpstr>
      <vt:lpstr>Calibri</vt:lpstr>
      <vt:lpstr>Courier New</vt:lpstr>
      <vt:lpstr>GE Inspira Sans</vt:lpstr>
      <vt:lpstr>Trebuchet MS</vt:lpstr>
      <vt:lpstr>Wingdings 3</vt:lpstr>
      <vt:lpstr>Facet</vt:lpstr>
      <vt:lpstr>Disruptions of the 4th Industrial Revolution</vt:lpstr>
      <vt:lpstr>Industrial Revolutions</vt:lpstr>
      <vt:lpstr>The Internet of Things (IoT)</vt:lpstr>
      <vt:lpstr>The Industrial Internet of Things (IIoT)</vt:lpstr>
      <vt:lpstr>Key Enablers</vt:lpstr>
      <vt:lpstr>What if you had information on…</vt:lpstr>
      <vt:lpstr>Connected Government </vt:lpstr>
      <vt:lpstr>The Gartner Hype Cycle</vt:lpstr>
      <vt:lpstr>IoT Disruptions</vt:lpstr>
      <vt:lpstr>3D Printing (Additive Manufacturing)</vt:lpstr>
      <vt:lpstr>Direct Metal Laser Melting (DMLM)</vt:lpstr>
      <vt:lpstr>Electron Beam Technology</vt:lpstr>
      <vt:lpstr>Additive Manufacturing Technologies</vt:lpstr>
      <vt:lpstr>Bioprinting</vt:lpstr>
      <vt:lpstr>3D Printed Organs</vt:lpstr>
      <vt:lpstr>Manufacturing Economics Refresher</vt:lpstr>
      <vt:lpstr>Manufacturing Economics Refresher Cont.</vt:lpstr>
      <vt:lpstr>3D printing is disrupting Engineering, Manufacturing, and Supply Chains</vt:lpstr>
      <vt:lpstr>3D Printing Disruptions</vt:lpstr>
      <vt:lpstr>Backup</vt:lpstr>
      <vt:lpstr>Backup</vt:lpstr>
      <vt:lpstr>PowerPoint Presentation</vt:lpstr>
      <vt:lpstr>Internet of Things</vt:lpstr>
      <vt:lpstr>World GDP Growth Rates</vt:lpstr>
      <vt:lpstr>Global GDP per capita</vt:lpstr>
      <vt:lpstr>Labor productivity  Average annual percent change, by state, 2007-2017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Disruptions of the 4th Industrial Revolution</dc:title>
  <dc:creator>Rausch, Randal T (GE Global Research, US)</dc:creator>
  <cp:lastModifiedBy>Rausch, Randal T (GE Global Research, US)</cp:lastModifiedBy>
  <cp:revision>90</cp:revision>
  <dcterms:created xsi:type="dcterms:W3CDTF">2019-09-06T19:19:36Z</dcterms:created>
  <dcterms:modified xsi:type="dcterms:W3CDTF">2019-09-16T15:25:11Z</dcterms:modified>
</cp:coreProperties>
</file>